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tiff" ContentType="image/tiff"/>
  <Default Extension="rels" ContentType="application/vnd.openxmlformats-package.relationships+xml"/>
  <Default Extension="vml" ContentType="application/vnd.openxmlformats-officedocument.vmlDrawing"/>
  <Default Extension="png" ContentType="image/png"/>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 id="2147483703" r:id="rId2"/>
  </p:sldMasterIdLst>
  <p:notesMasterIdLst>
    <p:notesMasterId r:id="rId38"/>
  </p:notesMasterIdLst>
  <p:handoutMasterIdLst>
    <p:handoutMasterId r:id="rId39"/>
  </p:handoutMasterIdLst>
  <p:sldIdLst>
    <p:sldId id="348" r:id="rId3"/>
    <p:sldId id="347" r:id="rId4"/>
    <p:sldId id="332" r:id="rId5"/>
    <p:sldId id="297" r:id="rId6"/>
    <p:sldId id="298" r:id="rId7"/>
    <p:sldId id="299" r:id="rId8"/>
    <p:sldId id="300" r:id="rId9"/>
    <p:sldId id="301" r:id="rId10"/>
    <p:sldId id="302" r:id="rId11"/>
    <p:sldId id="309" r:id="rId12"/>
    <p:sldId id="303" r:id="rId13"/>
    <p:sldId id="304" r:id="rId14"/>
    <p:sldId id="305" r:id="rId15"/>
    <p:sldId id="306" r:id="rId16"/>
    <p:sldId id="307" r:id="rId17"/>
    <p:sldId id="308" r:id="rId18"/>
    <p:sldId id="310" r:id="rId19"/>
    <p:sldId id="311" r:id="rId20"/>
    <p:sldId id="334" r:id="rId21"/>
    <p:sldId id="344" r:id="rId22"/>
    <p:sldId id="345" r:id="rId23"/>
    <p:sldId id="312" r:id="rId24"/>
    <p:sldId id="313" r:id="rId25"/>
    <p:sldId id="314" r:id="rId26"/>
    <p:sldId id="315" r:id="rId27"/>
    <p:sldId id="336" r:id="rId28"/>
    <p:sldId id="320" r:id="rId29"/>
    <p:sldId id="322" r:id="rId30"/>
    <p:sldId id="323" r:id="rId31"/>
    <p:sldId id="329" r:id="rId32"/>
    <p:sldId id="330" r:id="rId33"/>
    <p:sldId id="338" r:id="rId34"/>
    <p:sldId id="339" r:id="rId35"/>
    <p:sldId id="340" r:id="rId36"/>
    <p:sldId id="350" r:id="rId37"/>
  </p:sldIdLst>
  <p:sldSz cx="9144000" cy="6858000" type="screen4x3"/>
  <p:notesSz cx="6858000" cy="9144000"/>
  <p:defaultTextStyle>
    <a:defPPr>
      <a:defRPr lang="de-DE"/>
    </a:defPPr>
    <a:lvl1pPr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extLst>
    <p:ext uri="{521415D9-36F7-43E2-AB2F-B90AF26B5E84}">
      <p14:sectionLst xmlns:p14="http://schemas.microsoft.com/office/powerpoint/2010/main">
        <p14:section name="Standardabschnitt" id="{4A2690E9-2C12-A949-B59B-6B04F8004869}">
          <p14:sldIdLst>
            <p14:sldId id="348"/>
            <p14:sldId id="347"/>
            <p14:sldId id="332"/>
            <p14:sldId id="297"/>
            <p14:sldId id="298"/>
            <p14:sldId id="299"/>
            <p14:sldId id="300"/>
            <p14:sldId id="301"/>
            <p14:sldId id="302"/>
            <p14:sldId id="309"/>
            <p14:sldId id="303"/>
            <p14:sldId id="304"/>
            <p14:sldId id="305"/>
            <p14:sldId id="306"/>
            <p14:sldId id="307"/>
            <p14:sldId id="308"/>
            <p14:sldId id="310"/>
            <p14:sldId id="311"/>
            <p14:sldId id="334"/>
            <p14:sldId id="344"/>
            <p14:sldId id="345"/>
            <p14:sldId id="312"/>
            <p14:sldId id="313"/>
            <p14:sldId id="314"/>
            <p14:sldId id="315"/>
            <p14:sldId id="336"/>
            <p14:sldId id="320"/>
            <p14:sldId id="322"/>
            <p14:sldId id="323"/>
            <p14:sldId id="329"/>
            <p14:sldId id="330"/>
            <p14:sldId id="338"/>
            <p14:sldId id="339"/>
            <p14:sldId id="340"/>
            <p14:sldId id="350"/>
          </p14:sldIdLst>
        </p14:section>
      </p14:sectionLst>
    </p:ext>
    <p:ext uri="{EFAFB233-063F-42B5-8137-9DF3F51BA10A}">
      <p15:sldGuideLst xmlns:p15="http://schemas.microsoft.com/office/powerpoint/2012/main">
        <p15:guide id="1" orient="horz" pos="380">
          <p15:clr>
            <a:srgbClr val="A4A3A4"/>
          </p15:clr>
        </p15:guide>
        <p15:guide id="2" pos="2880">
          <p15:clr>
            <a:srgbClr val="A4A3A4"/>
          </p15:clr>
        </p15:guide>
        <p15:guide id="3" orient="horz" pos="743">
          <p15:clr>
            <a:srgbClr val="A4A3A4"/>
          </p15:clr>
        </p15:guide>
        <p15:guide id="4" pos="5623">
          <p15:clr>
            <a:srgbClr val="A4A3A4"/>
          </p15:clr>
        </p15:guide>
        <p15:guide id="5" orient="horz" pos="451">
          <p15:clr>
            <a:srgbClr val="A4A3A4"/>
          </p15:clr>
        </p15:guide>
        <p15:guide id="6" pos="378">
          <p15:clr>
            <a:srgbClr val="A4A3A4"/>
          </p15:clr>
        </p15:guide>
        <p15:guide id="7" orient="horz">
          <p15:clr>
            <a:srgbClr val="A4A3A4"/>
          </p15:clr>
        </p15:guide>
        <p15:guide id="8" pos="575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eter Pancakes" initials="PP" lastIdx="1" clrIdx="0">
    <p:extLst/>
  </p:cmAuthor>
  <p:cmAuthor id="2" name="Regine Brandtner" initials="RB" lastIdx="2" clrIdx="1"/>
</p:cmAuthorLst>
</file>

<file path=ppt/presProps.xml><?xml version="1.0" encoding="utf-8"?>
<p:presentationPr xmlns:a="http://schemas.openxmlformats.org/drawingml/2006/main" xmlns:r="http://schemas.openxmlformats.org/officeDocument/2006/relationships" xmlns:p="http://schemas.openxmlformats.org/presentationml/2006/main">
  <p:prnPr hidden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A63F"/>
    <a:srgbClr val="84AFB6"/>
    <a:srgbClr val="327A86"/>
    <a:srgbClr val="FF6600"/>
    <a:srgbClr val="BBE0E3"/>
    <a:srgbClr val="A6A6A6"/>
    <a:srgbClr val="EAEDF0"/>
    <a:srgbClr val="C5F9EF"/>
    <a:srgbClr val="1B9F99"/>
    <a:srgbClr val="EAEDE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799B23B-EC83-4686-B30A-512413B5E67A}" styleName="Helle Formatvorlage 3 - Akz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850" autoAdjust="0"/>
    <p:restoredTop sz="76165" autoAdjust="0"/>
  </p:normalViewPr>
  <p:slideViewPr>
    <p:cSldViewPr>
      <p:cViewPr>
        <p:scale>
          <a:sx n="112" d="100"/>
          <a:sy n="112" d="100"/>
        </p:scale>
        <p:origin x="2328" y="216"/>
      </p:cViewPr>
      <p:guideLst>
        <p:guide orient="horz" pos="380"/>
        <p:guide pos="2880"/>
        <p:guide orient="horz" pos="743"/>
        <p:guide pos="5623"/>
        <p:guide orient="horz" pos="451"/>
        <p:guide pos="378"/>
        <p:guide orient="horz"/>
        <p:guide pos="5759"/>
      </p:guideLst>
    </p:cSldViewPr>
  </p:slideViewPr>
  <p:outlineViewPr>
    <p:cViewPr>
      <p:scale>
        <a:sx n="33" d="100"/>
        <a:sy n="33" d="100"/>
      </p:scale>
      <p:origin x="0" y="-10360"/>
    </p:cViewPr>
  </p:outlineViewPr>
  <p:notesTextViewPr>
    <p:cViewPr>
      <p:scale>
        <a:sx n="3" d="2"/>
        <a:sy n="3" d="2"/>
      </p:scale>
      <p:origin x="0" y="0"/>
    </p:cViewPr>
  </p:notesTextViewPr>
  <p:sorterViewPr>
    <p:cViewPr>
      <p:scale>
        <a:sx n="66" d="100"/>
        <a:sy n="66" d="100"/>
      </p:scale>
      <p:origin x="0" y="0"/>
    </p:cViewPr>
  </p:sorterViewPr>
  <p:notesViewPr>
    <p:cSldViewPr>
      <p:cViewPr varScale="1">
        <p:scale>
          <a:sx n="88" d="100"/>
          <a:sy n="88" d="100"/>
        </p:scale>
        <p:origin x="3822" y="78"/>
      </p:cViewPr>
      <p:guideLst/>
    </p:cSldViewPr>
  </p:notes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7" Type="http://schemas.openxmlformats.org/officeDocument/2006/relationships/slide" Target="slides/slide35.xml"/><Relationship Id="rId38" Type="http://schemas.openxmlformats.org/officeDocument/2006/relationships/notesMaster" Target="notesMasters/notesMaster1.xml"/><Relationship Id="rId39" Type="http://schemas.openxmlformats.org/officeDocument/2006/relationships/handoutMaster" Target="handoutMasters/handoutMaster1.xml"/><Relationship Id="rId40" Type="http://schemas.openxmlformats.org/officeDocument/2006/relationships/commentAuthors" Target="commentAuthors.xml"/><Relationship Id="rId41" Type="http://schemas.openxmlformats.org/officeDocument/2006/relationships/presProps" Target="presProps.xml"/><Relationship Id="rId42" Type="http://schemas.openxmlformats.org/officeDocument/2006/relationships/viewProps" Target="viewProps.xml"/><Relationship Id="rId43" Type="http://schemas.openxmlformats.org/officeDocument/2006/relationships/theme" Target="theme/theme1.xml"/><Relationship Id="rId4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9.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3C42287-BBCD-194E-8FCC-4BC0753B332B}" type="datetimeFigureOut">
              <a:rPr lang="de-DE" smtClean="0"/>
              <a:t>07.06.17</a:t>
            </a:fld>
            <a:endParaRPr lang="de-DE"/>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2F6D5D-152F-9C4D-8D9D-F0D4C7E2218B}" type="slidenum">
              <a:rPr lang="de-DE" smtClean="0"/>
              <a:t>‹Nr.›</a:t>
            </a:fld>
            <a:endParaRPr lang="de-DE"/>
          </a:p>
        </p:txBody>
      </p:sp>
    </p:spTree>
    <p:extLst>
      <p:ext uri="{BB962C8B-B14F-4D97-AF65-F5344CB8AC3E}">
        <p14:creationId xmlns:p14="http://schemas.microsoft.com/office/powerpoint/2010/main" val="46940265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vl1pPr>
          </a:lstStyle>
          <a:p>
            <a:endParaRPr lang="de-DE"/>
          </a:p>
        </p:txBody>
      </p:sp>
      <p:sp>
        <p:nvSpPr>
          <p:cNvPr id="10243"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vl1pPr>
          </a:lstStyle>
          <a:p>
            <a:endParaRPr lang="de-DE"/>
          </a:p>
        </p:txBody>
      </p:sp>
      <p:sp>
        <p:nvSpPr>
          <p:cNvPr id="102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024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024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vl1pPr>
          </a:lstStyle>
          <a:p>
            <a:endParaRPr lang="de-DE"/>
          </a:p>
        </p:txBody>
      </p:sp>
      <p:sp>
        <p:nvSpPr>
          <p:cNvPr id="1024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fld id="{FAF12454-57A3-5346-8AD1-8A7E704F94A5}" type="slidenum">
              <a:rPr lang="de-DE"/>
              <a:pPr/>
              <a:t>‹Nr.›</a:t>
            </a:fld>
            <a:endParaRPr lang="de-DE"/>
          </a:p>
        </p:txBody>
      </p:sp>
    </p:spTree>
    <p:extLst>
      <p:ext uri="{BB962C8B-B14F-4D97-AF65-F5344CB8AC3E}">
        <p14:creationId xmlns:p14="http://schemas.microsoft.com/office/powerpoint/2010/main" val="2294540302"/>
      </p:ext>
    </p:extLst>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fontAlgn="base">
      <a:spcBef>
        <a:spcPct val="30000"/>
      </a:spcBef>
      <a:spcAft>
        <a:spcPct val="0"/>
      </a:spcAft>
      <a:defRPr sz="1200" kern="1200">
        <a:solidFill>
          <a:schemeClr val="tx1"/>
        </a:solidFill>
        <a:latin typeface="Arial" charset="0"/>
        <a:ea typeface="ＭＳ Ｐゴシック" charset="-128"/>
        <a:cs typeface="+mn-cs"/>
      </a:defRPr>
    </a:lvl2pPr>
    <a:lvl3pPr marL="914400" algn="l" rtl="0" fontAlgn="base">
      <a:spcBef>
        <a:spcPct val="30000"/>
      </a:spcBef>
      <a:spcAft>
        <a:spcPct val="0"/>
      </a:spcAft>
      <a:defRPr sz="1200" kern="1200">
        <a:solidFill>
          <a:schemeClr val="tx1"/>
        </a:solidFill>
        <a:latin typeface="Arial" charset="0"/>
        <a:ea typeface="ＭＳ Ｐゴシック" charset="-128"/>
        <a:cs typeface="+mn-cs"/>
      </a:defRPr>
    </a:lvl3pPr>
    <a:lvl4pPr marL="1371600" algn="l" rtl="0" fontAlgn="base">
      <a:spcBef>
        <a:spcPct val="30000"/>
      </a:spcBef>
      <a:spcAft>
        <a:spcPct val="0"/>
      </a:spcAft>
      <a:defRPr sz="1200" kern="1200">
        <a:solidFill>
          <a:schemeClr val="tx1"/>
        </a:solidFill>
        <a:latin typeface="Arial" charset="0"/>
        <a:ea typeface="ＭＳ Ｐゴシック" charset="-128"/>
        <a:cs typeface="+mn-cs"/>
      </a:defRPr>
    </a:lvl4pPr>
    <a:lvl5pPr marL="1828800" algn="l" rtl="0" fontAlgn="base">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Name des übergreifenden Moduls</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a:t>
            </a:fld>
            <a:endParaRPr lang="de-DE"/>
          </a:p>
        </p:txBody>
      </p:sp>
    </p:spTree>
    <p:extLst>
      <p:ext uri="{BB962C8B-B14F-4D97-AF65-F5344CB8AC3E}">
        <p14:creationId xmlns:p14="http://schemas.microsoft.com/office/powerpoint/2010/main" val="71378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dirty="0"/>
              <a:t>Für</a:t>
            </a:r>
            <a:r>
              <a:rPr lang="de-DE" baseline="0" dirty="0"/>
              <a:t> die Veranschaulichung des Potentials werden Aufgabenbeispiele zu den einzelnen Punkten präsentiert. Diese sollen den TN für ein besseres Verständnis vorgestellt werden und können ggf. diskutiert oder um weitere Beispiele ergänzt werden.</a:t>
            </a:r>
            <a:endParaRPr lang="de-DE" dirty="0"/>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10</a:t>
            </a:fld>
            <a:endParaRPr lang="de-DE"/>
          </a:p>
        </p:txBody>
      </p:sp>
    </p:spTree>
    <p:extLst>
      <p:ext uri="{BB962C8B-B14F-4D97-AF65-F5344CB8AC3E}">
        <p14:creationId xmlns:p14="http://schemas.microsoft.com/office/powerpoint/2010/main" val="17125925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dirty="0"/>
              <a:t>Für</a:t>
            </a:r>
            <a:r>
              <a:rPr lang="de-DE" baseline="0" dirty="0"/>
              <a:t> die Veranschaulichung des Potentials werden Aufgabenbeispiele zu den einzelnen Punkten präsentiert. Diese sollen den TN für ein besseres Verständnis vorgestellt werden und können ggf. diskutiert oder um weitere Beispiele ergänzt werden.</a:t>
            </a:r>
            <a:endParaRPr lang="de-DE" dirty="0"/>
          </a:p>
          <a:p>
            <a:pPr marL="0" marR="0" indent="0" algn="l" defTabSz="914400" rtl="0" eaLnBrk="1" fontAlgn="base" latinLnBrk="0" hangingPunct="1">
              <a:lnSpc>
                <a:spcPct val="100000"/>
              </a:lnSpc>
              <a:spcBef>
                <a:spcPct val="30000"/>
              </a:spcBef>
              <a:spcAft>
                <a:spcPct val="0"/>
              </a:spcAft>
              <a:buClrTx/>
              <a:buSzTx/>
              <a:buFontTx/>
              <a:buNone/>
              <a:tabLst/>
              <a:defRPr/>
            </a:pPr>
            <a:r>
              <a:rPr lang="de-DE" baseline="0" dirty="0"/>
              <a:t>Es können auch interaktive Fragen gestellt werden (Wie würden Sie vorgehen?).</a:t>
            </a:r>
            <a:endParaRPr lang="de-DE" dirty="0"/>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11</a:t>
            </a:fld>
            <a:endParaRPr lang="de-DE"/>
          </a:p>
        </p:txBody>
      </p:sp>
    </p:spTree>
    <p:extLst>
      <p:ext uri="{BB962C8B-B14F-4D97-AF65-F5344CB8AC3E}">
        <p14:creationId xmlns:p14="http://schemas.microsoft.com/office/powerpoint/2010/main" val="8408175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dirty="0"/>
              <a:t>Für</a:t>
            </a:r>
            <a:r>
              <a:rPr lang="de-DE" baseline="0" dirty="0"/>
              <a:t> die Veranschaulichung des Potentials werden Aufgabenbeispiele zu den einzelnen Punkten präsentiert. Diese sollen den TN für ein besseres Verständnis vorgestellt werden und können ggf. diskutiert oder um weitere Beispiele ergänzt werden.</a:t>
            </a:r>
            <a:endParaRPr lang="de-DE" dirty="0"/>
          </a:p>
          <a:p>
            <a:pPr marL="0" marR="0" indent="0" algn="l" defTabSz="914400" rtl="0" eaLnBrk="1" fontAlgn="base" latinLnBrk="0" hangingPunct="1">
              <a:lnSpc>
                <a:spcPct val="100000"/>
              </a:lnSpc>
              <a:spcBef>
                <a:spcPct val="30000"/>
              </a:spcBef>
              <a:spcAft>
                <a:spcPct val="0"/>
              </a:spcAft>
              <a:buClrTx/>
              <a:buSzTx/>
              <a:buFontTx/>
              <a:buNone/>
              <a:tabLst/>
              <a:defRPr/>
            </a:pPr>
            <a:r>
              <a:rPr lang="de-DE" baseline="0" dirty="0"/>
              <a:t>Es können auch interaktive Fragen gestellt werden (Welche Schwierigkeiten können auftreten</a:t>
            </a:r>
            <a:r>
              <a:rPr lang="de-DE" baseline="0" dirty="0" smtClean="0"/>
              <a:t>?).</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de-DE" baseline="0" dirty="0" smtClean="0"/>
              <a:t>Zugehörige Aufgabe im Materialordner: DZLM_DigWerk_BS_2_Aufgaben_02_Kaffee_AB.docx</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12</a:t>
            </a:fld>
            <a:endParaRPr lang="de-DE"/>
          </a:p>
        </p:txBody>
      </p:sp>
    </p:spTree>
    <p:extLst>
      <p:ext uri="{BB962C8B-B14F-4D97-AF65-F5344CB8AC3E}">
        <p14:creationId xmlns:p14="http://schemas.microsoft.com/office/powerpoint/2010/main" val="11779470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baseline="0" dirty="0"/>
              <a:t>Bei den Kontrollmöglichkeiten werden verschiedene Zugänge (graphisch, algebraisch, numerisch) vorgestellt. Bevor diese gezeigt werden, können die TN selbst verschiedene Zugänge vorschlagen. Dadurch soll den TN der vielseitige Einsatz digitaler Werkzeuge bewusst werden. </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13</a:t>
            </a:fld>
            <a:endParaRPr lang="de-DE"/>
          </a:p>
        </p:txBody>
      </p:sp>
    </p:spTree>
    <p:extLst>
      <p:ext uri="{BB962C8B-B14F-4D97-AF65-F5344CB8AC3E}">
        <p14:creationId xmlns:p14="http://schemas.microsoft.com/office/powerpoint/2010/main" val="1051512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baseline="0" dirty="0"/>
              <a:t>Bei den Kontrollmöglichkeiten werden verschiedene Zugänge (graphisch, algebraisch, numerisch) vorgestellt. Dadurch soll den TN der vielseitige Einsatz digitaler Werkzeuge bewusst werden.</a:t>
            </a:r>
            <a:endParaRPr lang="de-DE" dirty="0"/>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14</a:t>
            </a:fld>
            <a:endParaRPr lang="de-DE"/>
          </a:p>
        </p:txBody>
      </p:sp>
    </p:spTree>
    <p:extLst>
      <p:ext uri="{BB962C8B-B14F-4D97-AF65-F5344CB8AC3E}">
        <p14:creationId xmlns:p14="http://schemas.microsoft.com/office/powerpoint/2010/main" val="1694233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baseline="0" dirty="0"/>
              <a:t>Bei den Kontrollmöglichkeiten werden verschiedene Zugänge (graphisch, algebraisch, numerisch) vorgestellt. Dadurch soll den TN der vielseitige Einsatz digitaler Werkzeuge bewusst werden.</a:t>
            </a:r>
            <a:endParaRPr lang="de-DE" dirty="0"/>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15</a:t>
            </a:fld>
            <a:endParaRPr lang="de-DE"/>
          </a:p>
        </p:txBody>
      </p:sp>
    </p:spTree>
    <p:extLst>
      <p:ext uri="{BB962C8B-B14F-4D97-AF65-F5344CB8AC3E}">
        <p14:creationId xmlns:p14="http://schemas.microsoft.com/office/powerpoint/2010/main" val="20281354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baseline="0" dirty="0"/>
              <a:t>Bei den Kontrollmöglichkeiten werden verschiedene Zugänge (graphisch, algebraisch, numerisch) vorgestellt. Dadurch soll den TN der vielseitige Einsatz digitaler Werkzeuge bewusst werden.</a:t>
            </a:r>
            <a:endParaRPr lang="de-DE" dirty="0"/>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16</a:t>
            </a:fld>
            <a:endParaRPr lang="de-DE"/>
          </a:p>
        </p:txBody>
      </p:sp>
    </p:spTree>
    <p:extLst>
      <p:ext uri="{BB962C8B-B14F-4D97-AF65-F5344CB8AC3E}">
        <p14:creationId xmlns:p14="http://schemas.microsoft.com/office/powerpoint/2010/main" val="13744288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baseline="0" dirty="0"/>
              <a:t>Bei einer Modellierungsaufgabe wird </a:t>
            </a:r>
            <a:r>
              <a:rPr lang="de-DE" dirty="0"/>
              <a:t>die mathematische Sprache zur Beschreibung eines Systems verwendet. </a:t>
            </a:r>
            <a:r>
              <a:rPr lang="de-DE" baseline="0" dirty="0"/>
              <a:t>Bei der Aufgabenstellung ist zudem zu beachten, dass sie realitätsnah ist und das Interesse weckt. Den TN </a:t>
            </a:r>
            <a:r>
              <a:rPr lang="de-DE" baseline="0" dirty="0" smtClean="0"/>
              <a:t>sollten </a:t>
            </a:r>
            <a:r>
              <a:rPr lang="de-DE" baseline="0" dirty="0"/>
              <a:t>die einzelnen Aspekte des Modellierungskreislaufs genauer beschrieben werden (bspw.: Die beschriebene Realsituation wird zunächst beim Lesen in ein </a:t>
            </a:r>
            <a:r>
              <a:rPr lang="de-DE" baseline="0" dirty="0" smtClean="0"/>
              <a:t>Situationsmodell </a:t>
            </a:r>
            <a:r>
              <a:rPr lang="de-DE" baseline="0" dirty="0"/>
              <a:t>übertragen. Hier sind unterschiedliche </a:t>
            </a:r>
            <a:r>
              <a:rPr lang="de-DE" dirty="0"/>
              <a:t>und teilweise </a:t>
            </a:r>
            <a:r>
              <a:rPr lang="de-DE" dirty="0" smtClean="0"/>
              <a:t>noch </a:t>
            </a:r>
            <a:r>
              <a:rPr lang="de-DE" dirty="0"/>
              <a:t>irrelevante Angaben</a:t>
            </a:r>
            <a:r>
              <a:rPr lang="de-DE" baseline="0" dirty="0"/>
              <a:t> vorhanden.). Neben den Bildungsstandards ist das Ziel des Modellierens eine </a:t>
            </a:r>
            <a:r>
              <a:rPr lang="de-DE" dirty="0"/>
              <a:t>Verbindung zwischen Umwelt und Mathematik zu schaffen</a:t>
            </a:r>
            <a:r>
              <a:rPr lang="de-DE" baseline="0" dirty="0"/>
              <a:t> sowie die </a:t>
            </a:r>
            <a:r>
              <a:rPr lang="de-DE" dirty="0"/>
              <a:t>Schüler zu eigenen kompetenten Einschätzungen zu befähigen.</a:t>
            </a:r>
          </a:p>
        </p:txBody>
      </p:sp>
      <p:sp>
        <p:nvSpPr>
          <p:cNvPr id="4" name="Foliennummernplatzhalter 3"/>
          <p:cNvSpPr>
            <a:spLocks noGrp="1"/>
          </p:cNvSpPr>
          <p:nvPr>
            <p:ph type="sldNum" sz="quarter" idx="10"/>
          </p:nvPr>
        </p:nvSpPr>
        <p:spPr/>
        <p:txBody>
          <a:bodyPr/>
          <a:lstStyle/>
          <a:p>
            <a:fld id="{FAF12454-57A3-5346-8AD1-8A7E704F94A5}" type="slidenum">
              <a:rPr lang="de-DE" smtClean="0"/>
              <a:pPr/>
              <a:t>17</a:t>
            </a:fld>
            <a:endParaRPr lang="de-DE"/>
          </a:p>
        </p:txBody>
      </p:sp>
    </p:spTree>
    <p:extLst>
      <p:ext uri="{BB962C8B-B14F-4D97-AF65-F5344CB8AC3E}">
        <p14:creationId xmlns:p14="http://schemas.microsoft.com/office/powerpoint/2010/main" val="14276446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Alle Aspekte des Modellierungskreislaufs werden im Weiteren am Beispiel der Aufgabe „Erdölaufgabe“ exemplarisch konkretisiert.</a:t>
            </a:r>
            <a:r>
              <a:rPr lang="de-DE" baseline="0" dirty="0"/>
              <a:t> </a:t>
            </a:r>
            <a:r>
              <a:rPr lang="de-DE" baseline="0" dirty="0" smtClean="0"/>
              <a:t>Diese </a:t>
            </a:r>
            <a:r>
              <a:rPr lang="de-DE" baseline="0" dirty="0"/>
              <a:t>kann zunächst in Einzelarbeit bearbeitet und in Kleingruppen besprochen werden</a:t>
            </a:r>
            <a:r>
              <a:rPr lang="de-DE" baseline="0" dirty="0" smtClean="0"/>
              <a:t>.</a:t>
            </a:r>
          </a:p>
          <a:p>
            <a:endParaRPr lang="de-DE"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de-DE" dirty="0" smtClean="0"/>
              <a:t>Zugehörige Aufgabe: DZLM_DigWerk_BS_2_Aufgaben_01_Erdöl_AB.docx</a:t>
            </a:r>
          </a:p>
          <a:p>
            <a:pPr marL="0" marR="0" indent="0" algn="l" defTabSz="914400" rtl="0" eaLnBrk="1" fontAlgn="base" latinLnBrk="0" hangingPunct="1">
              <a:lnSpc>
                <a:spcPct val="100000"/>
              </a:lnSpc>
              <a:spcBef>
                <a:spcPct val="30000"/>
              </a:spcBef>
              <a:spcAft>
                <a:spcPct val="0"/>
              </a:spcAft>
              <a:buClrTx/>
              <a:buSzTx/>
              <a:buFontTx/>
              <a:buNone/>
              <a:tabLst/>
              <a:defRPr/>
            </a:pPr>
            <a:r>
              <a:rPr lang="de-DE" dirty="0" smtClean="0"/>
              <a:t>Zusatz:</a:t>
            </a:r>
            <a:r>
              <a:rPr lang="de-DE" baseline="0" dirty="0" smtClean="0"/>
              <a:t> </a:t>
            </a:r>
            <a:r>
              <a:rPr lang="de-DE" dirty="0" smtClean="0"/>
              <a:t>DZLM_DigWerk_BS_2_Aufgaben_02_Kaffee_AB.docx</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dirty="0" smtClean="0"/>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18</a:t>
            </a:fld>
            <a:endParaRPr lang="de-DE"/>
          </a:p>
        </p:txBody>
      </p:sp>
    </p:spTree>
    <p:extLst>
      <p:ext uri="{BB962C8B-B14F-4D97-AF65-F5344CB8AC3E}">
        <p14:creationId xmlns:p14="http://schemas.microsoft.com/office/powerpoint/2010/main" val="13093113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19</a:t>
            </a:fld>
            <a:endParaRPr lang="de-DE"/>
          </a:p>
        </p:txBody>
      </p:sp>
    </p:spTree>
    <p:extLst>
      <p:ext uri="{BB962C8B-B14F-4D97-AF65-F5344CB8AC3E}">
        <p14:creationId xmlns:p14="http://schemas.microsoft.com/office/powerpoint/2010/main" val="1147332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Name des Bausteins</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solidFill>
                  <a:srgbClr val="000000"/>
                </a:solidFill>
              </a:rPr>
              <a:pPr/>
              <a:t>2</a:t>
            </a:fld>
            <a:endParaRPr lang="de-DE">
              <a:solidFill>
                <a:srgbClr val="000000"/>
              </a:solidFill>
            </a:endParaRPr>
          </a:p>
        </p:txBody>
      </p:sp>
    </p:spTree>
    <p:extLst>
      <p:ext uri="{BB962C8B-B14F-4D97-AF65-F5344CB8AC3E}">
        <p14:creationId xmlns:p14="http://schemas.microsoft.com/office/powerpoint/2010/main" val="2230128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Ganter (2013) hat in ihrer Dissertation drei Gruppen von </a:t>
            </a:r>
            <a:r>
              <a:rPr lang="de-DE" dirty="0" err="1" smtClean="0"/>
              <a:t>SuS</a:t>
            </a:r>
            <a:r>
              <a:rPr lang="de-DE" dirty="0" smtClean="0"/>
              <a:t> gebildet, um herauszufinden, ob sich für Experimente </a:t>
            </a:r>
            <a:r>
              <a:rPr lang="de-DE" baseline="0" dirty="0" smtClean="0"/>
              <a:t>im Unterricht empirisch ein Mehrwert nachweisen lässt.</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20</a:t>
            </a:fld>
            <a:endParaRPr lang="de-DE"/>
          </a:p>
        </p:txBody>
      </p:sp>
    </p:spTree>
    <p:extLst>
      <p:ext uri="{BB962C8B-B14F-4D97-AF65-F5344CB8AC3E}">
        <p14:creationId xmlns:p14="http://schemas.microsoft.com/office/powerpoint/2010/main" val="4151342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In der Studie hat sich gezeigt, dass Experimente dazu genutzt werden können, den Lerneffekt deutlich zu erhöhen. Gerade Sensoren zur Messwerterfassung (wie</a:t>
            </a:r>
            <a:r>
              <a:rPr lang="de-DE" baseline="0" dirty="0" smtClean="0"/>
              <a:t> z. B. bei TI-</a:t>
            </a:r>
            <a:r>
              <a:rPr lang="de-DE" baseline="0" dirty="0" err="1" smtClean="0"/>
              <a:t>Nspire</a:t>
            </a:r>
            <a:r>
              <a:rPr lang="de-DE" baseline="0" dirty="0" smtClean="0"/>
              <a:t> möglich) bieten die Möglichkeit, beim Experimentieren gewonnene Daten elektronisch zu erfassen. Somit kann auch im späteren Unterrichtsverlauf mit real-erhobenen Daten gearbeitet werden. Dies eignet sich besonders im Inhaltsbereich funktionaler Zusammenhänge.</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21</a:t>
            </a:fld>
            <a:endParaRPr lang="de-DE"/>
          </a:p>
        </p:txBody>
      </p:sp>
    </p:spTree>
    <p:extLst>
      <p:ext uri="{BB962C8B-B14F-4D97-AF65-F5344CB8AC3E}">
        <p14:creationId xmlns:p14="http://schemas.microsoft.com/office/powerpoint/2010/main" val="8174342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Messwerterfassung wird zunächst anhand des </a:t>
            </a:r>
            <a:r>
              <a:rPr lang="de-DE" dirty="0" smtClean="0"/>
              <a:t>TI-</a:t>
            </a:r>
            <a:r>
              <a:rPr lang="de-DE" dirty="0" err="1" smtClean="0"/>
              <a:t>Nspire</a:t>
            </a:r>
            <a:r>
              <a:rPr lang="de-DE" baseline="0" dirty="0" smtClean="0"/>
              <a:t> </a:t>
            </a:r>
            <a:r>
              <a:rPr lang="de-DE" baseline="0" dirty="0"/>
              <a:t>beschrieben. Im Anschluss daran wird die Messwerterfassung anhand des </a:t>
            </a:r>
            <a:r>
              <a:rPr lang="de-DE" dirty="0"/>
              <a:t>grafikfähigen Casio-Rechners</a:t>
            </a:r>
            <a:r>
              <a:rPr lang="de-DE" baseline="0" dirty="0"/>
              <a:t> erläutert.</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22</a:t>
            </a:fld>
            <a:endParaRPr lang="de-DE"/>
          </a:p>
        </p:txBody>
      </p:sp>
    </p:spTree>
    <p:extLst>
      <p:ext uri="{BB962C8B-B14F-4D97-AF65-F5344CB8AC3E}">
        <p14:creationId xmlns:p14="http://schemas.microsoft.com/office/powerpoint/2010/main" val="2643545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Ggf. kann noch auf</a:t>
            </a:r>
            <a:r>
              <a:rPr lang="de-DE" baseline="0" dirty="0"/>
              <a:t> weitere Fragen der TN eingegangen werden.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23</a:t>
            </a:fld>
            <a:endParaRPr lang="de-DE"/>
          </a:p>
        </p:txBody>
      </p:sp>
    </p:spTree>
    <p:extLst>
      <p:ext uri="{BB962C8B-B14F-4D97-AF65-F5344CB8AC3E}">
        <p14:creationId xmlns:p14="http://schemas.microsoft.com/office/powerpoint/2010/main" val="7554376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a:t>Messwerterfassung anhand des </a:t>
            </a:r>
            <a:r>
              <a:rPr lang="de-DE" dirty="0"/>
              <a:t>grafikfähigen CASIO-Rechners</a:t>
            </a:r>
            <a:r>
              <a:rPr lang="de-DE" baseline="0" dirty="0"/>
              <a:t>.</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24</a:t>
            </a:fld>
            <a:endParaRPr lang="de-DE"/>
          </a:p>
        </p:txBody>
      </p:sp>
    </p:spTree>
    <p:extLst>
      <p:ext uri="{BB962C8B-B14F-4D97-AF65-F5344CB8AC3E}">
        <p14:creationId xmlns:p14="http://schemas.microsoft.com/office/powerpoint/2010/main" val="2564508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dirty="0"/>
              <a:t>Ggf. kann noch auf</a:t>
            </a:r>
            <a:r>
              <a:rPr lang="de-DE" baseline="0" dirty="0"/>
              <a:t> weitere Fragen der TN eingegangen werden.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25</a:t>
            </a:fld>
            <a:endParaRPr lang="de-DE"/>
          </a:p>
        </p:txBody>
      </p:sp>
    </p:spTree>
    <p:extLst>
      <p:ext uri="{BB962C8B-B14F-4D97-AF65-F5344CB8AC3E}">
        <p14:creationId xmlns:p14="http://schemas.microsoft.com/office/powerpoint/2010/main" val="17746473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26</a:t>
            </a:fld>
            <a:endParaRPr lang="de-DE"/>
          </a:p>
        </p:txBody>
      </p:sp>
    </p:spTree>
    <p:extLst>
      <p:ext uri="{BB962C8B-B14F-4D97-AF65-F5344CB8AC3E}">
        <p14:creationId xmlns:p14="http://schemas.microsoft.com/office/powerpoint/2010/main" val="7869944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30min </a:t>
            </a:r>
            <a:r>
              <a:rPr lang="mr-IN" dirty="0" smtClean="0"/>
              <a:t>–</a:t>
            </a:r>
            <a:r>
              <a:rPr lang="de-DE" dirty="0" smtClean="0"/>
              <a:t> Wiedereinstieg</a:t>
            </a:r>
          </a:p>
          <a:p>
            <a:endParaRPr lang="de-DE" dirty="0" smtClean="0"/>
          </a:p>
          <a:p>
            <a:r>
              <a:rPr lang="de-DE" dirty="0" smtClean="0"/>
              <a:t>Zugehörige Aufgabe: DZLM_DigWerk_BS_2_Aufgaben_04_Minute_AB.docx</a:t>
            </a:r>
          </a:p>
          <a:p>
            <a:endParaRPr lang="de-DE" dirty="0" smtClean="0"/>
          </a:p>
          <a:p>
            <a:r>
              <a:rPr lang="de-DE" dirty="0" smtClean="0"/>
              <a:t>EF = 10. Klasse am Gymnasium / Einstieg in die Oberstufe </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27</a:t>
            </a:fld>
            <a:endParaRPr lang="de-DE"/>
          </a:p>
        </p:txBody>
      </p:sp>
    </p:spTree>
    <p:extLst>
      <p:ext uri="{BB962C8B-B14F-4D97-AF65-F5344CB8AC3E}">
        <p14:creationId xmlns:p14="http://schemas.microsoft.com/office/powerpoint/2010/main" val="6643594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 vorangegangene Aufgabe kann z. B. genutzt werden, um die Ideen der Beurteilenden Statistik anzubahnen.</a:t>
            </a:r>
            <a:r>
              <a:rPr lang="de-DE" baseline="0" dirty="0" smtClean="0"/>
              <a:t> In diesem Zusammenhang wird thematisiert, ob Daten eine Zufallsnatur widerspiegeln. Zum schnellen Überblick können Diagramme und Kennwerte wie das arithmetische Mittel genutzt werden. In diesem Zusammenhang können auch einige Vorteile digitaler Werkzeuge diskutiert werden.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28</a:t>
            </a:fld>
            <a:endParaRPr lang="de-DE"/>
          </a:p>
        </p:txBody>
      </p:sp>
    </p:spTree>
    <p:extLst>
      <p:ext uri="{BB962C8B-B14F-4D97-AF65-F5344CB8AC3E}">
        <p14:creationId xmlns:p14="http://schemas.microsoft.com/office/powerpoint/2010/main" val="21374716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29</a:t>
            </a:fld>
            <a:endParaRPr lang="de-DE"/>
          </a:p>
        </p:txBody>
      </p:sp>
    </p:spTree>
    <p:extLst>
      <p:ext uri="{BB962C8B-B14F-4D97-AF65-F5344CB8AC3E}">
        <p14:creationId xmlns:p14="http://schemas.microsoft.com/office/powerpoint/2010/main" val="1668477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a:t>
            </a:fld>
            <a:endParaRPr lang="de-DE"/>
          </a:p>
        </p:txBody>
      </p:sp>
    </p:spTree>
    <p:extLst>
      <p:ext uri="{BB962C8B-B14F-4D97-AF65-F5344CB8AC3E}">
        <p14:creationId xmlns:p14="http://schemas.microsoft.com/office/powerpoint/2010/main" val="14705127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Der </a:t>
            </a:r>
            <a:r>
              <a:rPr lang="de-DE" dirty="0" err="1" smtClean="0"/>
              <a:t>Stochastikunterricht</a:t>
            </a:r>
            <a:r>
              <a:rPr lang="de-DE" dirty="0" smtClean="0"/>
              <a:t> steht nicht im Mittelpunkt der Fortbildung. An dieser Stelle sei auf die entsprechende</a:t>
            </a:r>
            <a:r>
              <a:rPr lang="de-DE" baseline="0" dirty="0" smtClean="0"/>
              <a:t> Fortbildungsreihe „Stochastik kompakt“ des DZLM verwiesen.</a:t>
            </a:r>
          </a:p>
          <a:p>
            <a:r>
              <a:rPr lang="de-DE" baseline="0" dirty="0" smtClean="0"/>
              <a:t>Die Folie ist je nach Erfahrung der TN optional. Zur genauen Bedienung sollte auf Schnellanleitungen etc. der entsprechenden Geräte verwiesen werden oder z.B. auf </a:t>
            </a:r>
            <a:r>
              <a:rPr lang="de-DE" baseline="0" dirty="0" err="1" smtClean="0"/>
              <a:t>geeginete</a:t>
            </a:r>
            <a:r>
              <a:rPr lang="de-DE" baseline="0" dirty="0" smtClean="0"/>
              <a:t> Wikis, z.B. https://</a:t>
            </a:r>
            <a:r>
              <a:rPr lang="de-DE" baseline="0" dirty="0" err="1" smtClean="0"/>
              <a:t>wiki.zum.de</a:t>
            </a:r>
            <a:r>
              <a:rPr lang="de-DE" baseline="0" dirty="0" smtClean="0"/>
              <a:t>/</a:t>
            </a:r>
            <a:r>
              <a:rPr lang="de-DE" baseline="0" dirty="0" err="1" smtClean="0"/>
              <a:t>wiki</a:t>
            </a:r>
            <a:r>
              <a:rPr lang="de-DE" baseline="0" dirty="0" smtClean="0"/>
              <a:t>/TI-</a:t>
            </a:r>
            <a:r>
              <a:rPr lang="de-DE" baseline="0" dirty="0" err="1" smtClean="0"/>
              <a:t>Nspire</a:t>
            </a:r>
            <a:endParaRPr lang="de-DE" dirty="0" smtClean="0"/>
          </a:p>
        </p:txBody>
      </p:sp>
      <p:sp>
        <p:nvSpPr>
          <p:cNvPr id="4" name="Foliennummernplatzhalter 3"/>
          <p:cNvSpPr>
            <a:spLocks noGrp="1"/>
          </p:cNvSpPr>
          <p:nvPr>
            <p:ph type="sldNum" sz="quarter" idx="10"/>
          </p:nvPr>
        </p:nvSpPr>
        <p:spPr/>
        <p:txBody>
          <a:bodyPr/>
          <a:lstStyle/>
          <a:p>
            <a:fld id="{FAF12454-57A3-5346-8AD1-8A7E704F94A5}" type="slidenum">
              <a:rPr lang="de-DE" smtClean="0"/>
              <a:pPr/>
              <a:t>30</a:t>
            </a:fld>
            <a:endParaRPr lang="de-DE"/>
          </a:p>
        </p:txBody>
      </p:sp>
    </p:spTree>
    <p:extLst>
      <p:ext uri="{BB962C8B-B14F-4D97-AF65-F5344CB8AC3E}">
        <p14:creationId xmlns:p14="http://schemas.microsoft.com/office/powerpoint/2010/main" val="2156256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Nach dem Vortrag wird mit</a:t>
            </a:r>
            <a:r>
              <a:rPr lang="de-DE" baseline="0" dirty="0" smtClean="0"/>
              <a:t> einer Aufgabe mit dem Thema abgeschlossen. Diese kann zunächst in Partnerarbeit und anschließend im Plenum besprochen werden.</a:t>
            </a:r>
          </a:p>
          <a:p>
            <a:endParaRPr lang="de-DE" baseline="0" dirty="0" smtClean="0"/>
          </a:p>
          <a:p>
            <a:r>
              <a:rPr lang="de-DE" baseline="0" dirty="0" smtClean="0"/>
              <a:t>Arbeitsauftrag vom Arbeitsblatt übernehmen.</a:t>
            </a:r>
          </a:p>
          <a:p>
            <a:pPr marL="0" marR="0" indent="0" algn="l" defTabSz="914400" rtl="0" eaLnBrk="1" fontAlgn="base" latinLnBrk="0" hangingPunct="1">
              <a:lnSpc>
                <a:spcPct val="100000"/>
              </a:lnSpc>
              <a:spcBef>
                <a:spcPct val="30000"/>
              </a:spcBef>
              <a:spcAft>
                <a:spcPct val="0"/>
              </a:spcAft>
              <a:buClrTx/>
              <a:buSzTx/>
              <a:buFontTx/>
              <a:buNone/>
              <a:tabLst/>
              <a:defRPr/>
            </a:pPr>
            <a:r>
              <a:rPr lang="de-DE" smtClean="0"/>
              <a:t>Zugehörige Aufgabe: DZLM_DigWerk_BS_2_Aufgaben_05_Galton_AB.docx</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31</a:t>
            </a:fld>
            <a:endParaRPr lang="de-DE"/>
          </a:p>
        </p:txBody>
      </p:sp>
    </p:spTree>
    <p:extLst>
      <p:ext uri="{BB962C8B-B14F-4D97-AF65-F5344CB8AC3E}">
        <p14:creationId xmlns:p14="http://schemas.microsoft.com/office/powerpoint/2010/main" val="15382927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32</a:t>
            </a:fld>
            <a:endParaRPr lang="de-DE"/>
          </a:p>
        </p:txBody>
      </p:sp>
    </p:spTree>
    <p:extLst>
      <p:ext uri="{BB962C8B-B14F-4D97-AF65-F5344CB8AC3E}">
        <p14:creationId xmlns:p14="http://schemas.microsoft.com/office/powerpoint/2010/main" val="6547851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Damit</a:t>
            </a:r>
            <a:r>
              <a:rPr lang="de-DE" baseline="0" dirty="0"/>
              <a:t> in Baustein 4 ein guter Erfahrungsaustausch gelingt, sollen die TN Aufgaben und Schülerlösungen sammeln. Dazu sollen auch Kriterien für „gute“ Dokumentationen erarbeitet werden</a:t>
            </a:r>
            <a:r>
              <a:rPr lang="de-DE" baseline="0" dirty="0" smtClean="0"/>
              <a:t>.</a:t>
            </a:r>
          </a:p>
          <a:p>
            <a:endParaRPr lang="de-DE" baseline="0" dirty="0" smtClean="0"/>
          </a:p>
          <a:p>
            <a:r>
              <a:rPr lang="de-DE" dirty="0" smtClean="0">
                <a:solidFill>
                  <a:srgbClr val="FF0000"/>
                </a:solidFill>
              </a:rPr>
              <a:t>(Datum anpassen)</a:t>
            </a:r>
            <a:endParaRPr lang="de-DE" dirty="0">
              <a:solidFill>
                <a:srgbClr val="FF0000"/>
              </a:solidFill>
            </a:endParaRPr>
          </a:p>
        </p:txBody>
      </p:sp>
      <p:sp>
        <p:nvSpPr>
          <p:cNvPr id="4" name="Foliennummernplatzhalter 3"/>
          <p:cNvSpPr>
            <a:spLocks noGrp="1"/>
          </p:cNvSpPr>
          <p:nvPr>
            <p:ph type="sldNum" sz="quarter" idx="10"/>
          </p:nvPr>
        </p:nvSpPr>
        <p:spPr/>
        <p:txBody>
          <a:bodyPr/>
          <a:lstStyle/>
          <a:p>
            <a:fld id="{FAF12454-57A3-5346-8AD1-8A7E704F94A5}" type="slidenum">
              <a:rPr lang="de-DE" smtClean="0"/>
              <a:pPr/>
              <a:t>33</a:t>
            </a:fld>
            <a:endParaRPr lang="de-DE"/>
          </a:p>
        </p:txBody>
      </p:sp>
    </p:spTree>
    <p:extLst>
      <p:ext uri="{BB962C8B-B14F-4D97-AF65-F5344CB8AC3E}">
        <p14:creationId xmlns:p14="http://schemas.microsoft.com/office/powerpoint/2010/main" val="12955713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Beispielfolie als Ausblick auf Baustein 4: </a:t>
            </a:r>
            <a:r>
              <a:rPr lang="de-DE" sz="1200" dirty="0"/>
              <a:t>„Welche Schülerdokumentation halten Sie für angemessen?“</a:t>
            </a:r>
            <a:r>
              <a:rPr lang="de-DE" sz="1200" baseline="0" dirty="0"/>
              <a:t> </a:t>
            </a:r>
          </a:p>
          <a:p>
            <a:r>
              <a:rPr lang="de-DE" dirty="0"/>
              <a:t>Damit in Baustein 4 ein Erfahrungsaustausch stattfinden</a:t>
            </a:r>
            <a:r>
              <a:rPr lang="de-DE" baseline="0" dirty="0"/>
              <a:t> kann, dient diese Folie als Beispiel, was von den TN bezüglich Schülerdokumentationen erwartet wird. </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34</a:t>
            </a:fld>
            <a:endParaRPr lang="de-DE"/>
          </a:p>
        </p:txBody>
      </p:sp>
    </p:spTree>
    <p:extLst>
      <p:ext uri="{BB962C8B-B14F-4D97-AF65-F5344CB8AC3E}">
        <p14:creationId xmlns:p14="http://schemas.microsoft.com/office/powerpoint/2010/main" val="16643445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35</a:t>
            </a:fld>
            <a:endParaRPr lang="de-DE"/>
          </a:p>
        </p:txBody>
      </p:sp>
    </p:spTree>
    <p:extLst>
      <p:ext uri="{BB962C8B-B14F-4D97-AF65-F5344CB8AC3E}">
        <p14:creationId xmlns:p14="http://schemas.microsoft.com/office/powerpoint/2010/main" val="20836770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sz="1200" kern="1200" dirty="0" smtClean="0">
                <a:solidFill>
                  <a:schemeClr val="tx1"/>
                </a:solidFill>
                <a:effectLst/>
                <a:latin typeface="Arial" charset="0"/>
                <a:ea typeface="ＭＳ Ｐゴシック" charset="-128"/>
                <a:cs typeface="ＭＳ Ｐゴシック" charset="-128"/>
              </a:rPr>
              <a:t>Diese Folie soll die </a:t>
            </a:r>
            <a:r>
              <a:rPr lang="de-DE" sz="1200" kern="1200" dirty="0">
                <a:solidFill>
                  <a:schemeClr val="tx1"/>
                </a:solidFill>
                <a:effectLst/>
                <a:latin typeface="Arial" charset="0"/>
                <a:ea typeface="ＭＳ Ｐゴシック" charset="-128"/>
                <a:cs typeface="ＭＳ Ｐゴシック" charset="-128"/>
              </a:rPr>
              <a:t>TN </a:t>
            </a:r>
            <a:r>
              <a:rPr lang="de-DE" sz="1200" kern="1200" dirty="0" smtClean="0">
                <a:solidFill>
                  <a:schemeClr val="tx1"/>
                </a:solidFill>
                <a:effectLst/>
                <a:latin typeface="Arial" charset="0"/>
                <a:ea typeface="ＭＳ Ｐゴシック" charset="-128"/>
                <a:cs typeface="ＭＳ Ｐゴシック" charset="-128"/>
              </a:rPr>
              <a:t>zum </a:t>
            </a:r>
            <a:r>
              <a:rPr lang="de-DE" sz="1200" kern="1200" dirty="0">
                <a:solidFill>
                  <a:schemeClr val="tx1"/>
                </a:solidFill>
                <a:effectLst/>
                <a:latin typeface="Arial" charset="0"/>
                <a:ea typeface="ＭＳ Ｐゴシック" charset="-128"/>
                <a:cs typeface="ＭＳ Ｐゴシック" charset="-128"/>
              </a:rPr>
              <a:t>Nachdenken </a:t>
            </a:r>
            <a:r>
              <a:rPr lang="de-DE" sz="1200" kern="1200" dirty="0" smtClean="0">
                <a:solidFill>
                  <a:schemeClr val="tx1"/>
                </a:solidFill>
                <a:effectLst/>
                <a:latin typeface="Arial" charset="0"/>
                <a:ea typeface="ＭＳ Ｐゴシック" charset="-128"/>
                <a:cs typeface="ＭＳ Ｐゴシック" charset="-128"/>
              </a:rPr>
              <a:t>anregen, </a:t>
            </a:r>
            <a:r>
              <a:rPr lang="de-DE" sz="1200" kern="1200" dirty="0">
                <a:solidFill>
                  <a:schemeClr val="tx1"/>
                </a:solidFill>
                <a:effectLst/>
                <a:latin typeface="Arial" charset="0"/>
                <a:ea typeface="ＭＳ Ｐゴシック" charset="-128"/>
                <a:cs typeface="ＭＳ Ｐゴシック" charset="-128"/>
              </a:rPr>
              <a:t>wie man mathematische Lernumgebungen in Werkzeuge einbettet, damit Lernprozesse unterstützt werden. </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a:t>
            </a:fld>
            <a:endParaRPr lang="de-DE"/>
          </a:p>
        </p:txBody>
      </p:sp>
    </p:spTree>
    <p:extLst>
      <p:ext uri="{BB962C8B-B14F-4D97-AF65-F5344CB8AC3E}">
        <p14:creationId xmlns:p14="http://schemas.microsoft.com/office/powerpoint/2010/main" val="10339804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Digitale</a:t>
            </a:r>
            <a:r>
              <a:rPr lang="de-DE" baseline="0" dirty="0"/>
              <a:t> Werkzeuge sind neben der didaktischen Orientierung auch in der Arbeitswelt/Wissenschaft anzuordnen. </a:t>
            </a:r>
            <a:endParaRPr lang="de-DE" baseline="0" dirty="0" smtClean="0"/>
          </a:p>
          <a:p>
            <a:endParaRPr lang="de-DE" baseline="0" dirty="0" smtClean="0"/>
          </a:p>
          <a:p>
            <a:r>
              <a:rPr lang="de-DE" baseline="0" dirty="0" smtClean="0"/>
              <a:t>Hier bietet sich eine Abfrage an, welche Werkzeuge die TN bereits kennen und ob hier Erfahrungen gesammelt werden konnten.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a:t>
            </a:fld>
            <a:endParaRPr lang="de-DE"/>
          </a:p>
        </p:txBody>
      </p:sp>
    </p:spTree>
    <p:extLst>
      <p:ext uri="{BB962C8B-B14F-4D97-AF65-F5344CB8AC3E}">
        <p14:creationId xmlns:p14="http://schemas.microsoft.com/office/powerpoint/2010/main" val="14613917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a:t>
            </a:r>
            <a:r>
              <a:rPr lang="de-DE" baseline="0" dirty="0"/>
              <a:t> Potential soll den TN die Notwendigkeit des Einsatzes digitaler Werkzeuge verdeutlichen. Vorab können im Plenum zunächst Ideen gesammelt werden</a:t>
            </a:r>
            <a:r>
              <a:rPr lang="de-DE" baseline="0" dirty="0" smtClean="0"/>
              <a:t>. Dann sollten die Aufzählungspunkte animiert werden. </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6</a:t>
            </a:fld>
            <a:endParaRPr lang="de-DE"/>
          </a:p>
        </p:txBody>
      </p:sp>
    </p:spTree>
    <p:extLst>
      <p:ext uri="{BB962C8B-B14F-4D97-AF65-F5344CB8AC3E}">
        <p14:creationId xmlns:p14="http://schemas.microsoft.com/office/powerpoint/2010/main" val="7645749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(Kästen in orange markieren jeweils Schüleraufgaben,</a:t>
            </a:r>
            <a:r>
              <a:rPr lang="de-DE" baseline="0" dirty="0" smtClean="0"/>
              <a:t> in </a:t>
            </a:r>
            <a:r>
              <a:rPr lang="de-DE" baseline="0" dirty="0" err="1" smtClean="0"/>
              <a:t>petrol</a:t>
            </a:r>
            <a:r>
              <a:rPr lang="de-DE" baseline="0" dirty="0" smtClean="0"/>
              <a:t> jeweils Aufgaben für die Teilnehmenden.)</a:t>
            </a:r>
          </a:p>
          <a:p>
            <a:endParaRPr lang="de-DE" dirty="0" smtClean="0"/>
          </a:p>
          <a:p>
            <a:r>
              <a:rPr lang="de-DE" dirty="0" smtClean="0"/>
              <a:t>Für</a:t>
            </a:r>
            <a:r>
              <a:rPr lang="de-DE" baseline="0" dirty="0" smtClean="0"/>
              <a:t> </a:t>
            </a:r>
            <a:r>
              <a:rPr lang="de-DE" baseline="0" dirty="0"/>
              <a:t>die Veranschaulichung des Potentials werden Aufgabenbeispiele zu den einzelnen Punkten präsentiert. Diese sollen den TN für ein besseres Verständnis vorgestellt werden und können ggf. diskutiert oder um weitere Beispiele ergänzt werden. </a:t>
            </a:r>
          </a:p>
          <a:p>
            <a:r>
              <a:rPr lang="de-DE" baseline="0" dirty="0"/>
              <a:t>Es können auch interaktive Fragen gestellt werden (Was vermuten Sie</a:t>
            </a:r>
            <a:r>
              <a:rPr lang="de-DE" baseline="0" dirty="0" smtClean="0"/>
              <a:t>?).</a:t>
            </a:r>
          </a:p>
          <a:p>
            <a:endParaRPr lang="de-DE" baseline="0" dirty="0" smtClean="0"/>
          </a:p>
          <a:p>
            <a:r>
              <a:rPr lang="de-DE" baseline="0" dirty="0" smtClean="0"/>
              <a:t>Ein Film zu dieser Aufgaben finden Sie unter:</a:t>
            </a:r>
          </a:p>
          <a:p>
            <a:r>
              <a:rPr lang="de-DE" dirty="0" smtClean="0"/>
              <a:t>http://</a:t>
            </a:r>
            <a:r>
              <a:rPr lang="de-DE" dirty="0" err="1" smtClean="0"/>
              <a:t>www.edumatics.mathematik.uni-wuerzburg.de</a:t>
            </a:r>
            <a:r>
              <a:rPr lang="de-DE" dirty="0" smtClean="0"/>
              <a:t>/de/mod1/</a:t>
            </a:r>
            <a:r>
              <a:rPr lang="de-DE" dirty="0" err="1" smtClean="0"/>
              <a:t>GetSt</a:t>
            </a:r>
            <a:r>
              <a:rPr lang="de-DE" dirty="0" smtClean="0"/>
              <a:t>/</a:t>
            </a:r>
            <a:r>
              <a:rPr lang="de-DE" dirty="0" err="1" smtClean="0"/>
              <a:t>WhyCAS</a:t>
            </a:r>
            <a:r>
              <a:rPr lang="de-DE" dirty="0" smtClean="0"/>
              <a:t>//</a:t>
            </a:r>
            <a:r>
              <a:rPr lang="de-DE" dirty="0" err="1" smtClean="0"/>
              <a:t>WhyCAS_film</a:t>
            </a:r>
            <a:r>
              <a:rPr lang="de-DE" dirty="0" smtClean="0"/>
              <a:t>/Why%20to%20use%20CAS%20en.htm</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7</a:t>
            </a:fld>
            <a:endParaRPr lang="de-DE"/>
          </a:p>
        </p:txBody>
      </p:sp>
    </p:spTree>
    <p:extLst>
      <p:ext uri="{BB962C8B-B14F-4D97-AF65-F5344CB8AC3E}">
        <p14:creationId xmlns:p14="http://schemas.microsoft.com/office/powerpoint/2010/main" val="8885020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dirty="0"/>
              <a:t>Für</a:t>
            </a:r>
            <a:r>
              <a:rPr lang="de-DE" baseline="0" dirty="0"/>
              <a:t> die Veranschaulichung des Potentials werden Aufgabenbeispiele zu den einzelnen Punkten präsentiert. Diese sollen den TN für ein besseres Verständnis vorgestellt werden und können ggf. diskutiert oder um weitere Beispiele ergänzt werden.</a:t>
            </a:r>
            <a:endParaRPr lang="de-DE" dirty="0"/>
          </a:p>
          <a:p>
            <a:pPr marL="0" marR="0" indent="0" algn="l" defTabSz="914400" rtl="0" eaLnBrk="1" fontAlgn="base" latinLnBrk="0" hangingPunct="1">
              <a:lnSpc>
                <a:spcPct val="100000"/>
              </a:lnSpc>
              <a:spcBef>
                <a:spcPct val="30000"/>
              </a:spcBef>
              <a:spcAft>
                <a:spcPct val="0"/>
              </a:spcAft>
              <a:buClrTx/>
              <a:buSzTx/>
              <a:buFontTx/>
              <a:buNone/>
              <a:tabLst/>
              <a:defRPr/>
            </a:pPr>
            <a:r>
              <a:rPr lang="de-DE" baseline="0" dirty="0"/>
              <a:t>Es können auch interaktive Fragen gestellt werden (Was passiert, wenn die einzelnen Schieberegler verändert werden?).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8</a:t>
            </a:fld>
            <a:endParaRPr lang="de-DE"/>
          </a:p>
        </p:txBody>
      </p:sp>
    </p:spTree>
    <p:extLst>
      <p:ext uri="{BB962C8B-B14F-4D97-AF65-F5344CB8AC3E}">
        <p14:creationId xmlns:p14="http://schemas.microsoft.com/office/powerpoint/2010/main" val="9585317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dirty="0"/>
              <a:t>Für</a:t>
            </a:r>
            <a:r>
              <a:rPr lang="de-DE" baseline="0" dirty="0"/>
              <a:t> die Veranschaulichung des Potentials werden Aufgabenbeispiele zu den einzelnen Punkten präsentiert. Diese sollen den TN für ein besseres Verständnis vorgestellt werden und können ggf. diskutiert oder um weitere Beispiele ergänzt werden.</a:t>
            </a:r>
            <a:endParaRPr lang="de-DE" dirty="0"/>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9</a:t>
            </a:fld>
            <a:endParaRPr lang="de-DE"/>
          </a:p>
        </p:txBody>
      </p:sp>
    </p:spTree>
    <p:extLst>
      <p:ext uri="{BB962C8B-B14F-4D97-AF65-F5344CB8AC3E}">
        <p14:creationId xmlns:p14="http://schemas.microsoft.com/office/powerpoint/2010/main" val="17683029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Master" Target="../slideMasters/slideMaster1.xml"/><Relationship Id="rId2" Type="http://schemas.openxmlformats.org/officeDocument/2006/relationships/image" Target="../media/image4.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Master" Target="../slideMasters/slideMaster1.xml"/><Relationship Id="rId2" Type="http://schemas.openxmlformats.org/officeDocument/2006/relationships/image" Target="../media/image4.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emf"/><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Ü | ZÜ | Text/Aufz.">
    <p:spTree>
      <p:nvGrpSpPr>
        <p:cNvPr id="1" name=""/>
        <p:cNvGrpSpPr/>
        <p:nvPr/>
      </p:nvGrpSpPr>
      <p:grpSpPr>
        <a:xfrm>
          <a:off x="0" y="0"/>
          <a:ext cx="0" cy="0"/>
          <a:chOff x="0" y="0"/>
          <a:chExt cx="0" cy="0"/>
        </a:xfrm>
      </p:grpSpPr>
      <p:sp>
        <p:nvSpPr>
          <p:cNvPr id="12" name="Inhaltsplatzhalter 2"/>
          <p:cNvSpPr>
            <a:spLocks noGrp="1"/>
          </p:cNvSpPr>
          <p:nvPr>
            <p:ph idx="17" hasCustomPrompt="1"/>
          </p:nvPr>
        </p:nvSpPr>
        <p:spPr>
          <a:xfrm>
            <a:off x="321066" y="1124744"/>
            <a:ext cx="8427398" cy="288032"/>
          </a:xfrm>
        </p:spPr>
        <p:txBody>
          <a:bodyPr lIns="90000"/>
          <a:lstStyle>
            <a:lvl1pPr marL="0" indent="0">
              <a:spcAft>
                <a:spcPts val="1200"/>
              </a:spcAft>
              <a:buClr>
                <a:srgbClr val="CBB98A"/>
              </a:buClr>
              <a:buNone/>
              <a:defRPr b="0">
                <a:solidFill>
                  <a:srgbClr val="327A86"/>
                </a:solidFill>
              </a:defRPr>
            </a:lvl1pPr>
            <a:lvl2pPr>
              <a:spcAft>
                <a:spcPts val="1200"/>
              </a:spcAft>
              <a:buClr>
                <a:srgbClr val="CBB98A"/>
              </a:buClr>
              <a:defRPr/>
            </a:lvl2pPr>
            <a:lvl3pPr>
              <a:spcAft>
                <a:spcPts val="1200"/>
              </a:spcAft>
              <a:buClr>
                <a:srgbClr val="CBB98A"/>
              </a:buClr>
              <a:defRPr/>
            </a:lvl3pPr>
            <a:lvl4pPr>
              <a:spcAft>
                <a:spcPts val="1200"/>
              </a:spcAft>
              <a:buClr>
                <a:srgbClr val="CBB98A"/>
              </a:buClr>
              <a:defRPr/>
            </a:lvl4pPr>
            <a:lvl5pPr>
              <a:spcAft>
                <a:spcPts val="1200"/>
              </a:spcAft>
              <a:buClr>
                <a:srgbClr val="CBB98A"/>
              </a:buClr>
              <a:defRPr/>
            </a:lvl5pPr>
          </a:lstStyle>
          <a:p>
            <a:pPr lvl="0"/>
            <a:r>
              <a:rPr lang="de-DE" dirty="0"/>
              <a:t>Zwischenüberschrift bearbeiten</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
        <p:nvSpPr>
          <p:cNvPr id="11" name="Rectangle 8"/>
          <p:cNvSpPr>
            <a:spLocks noGrp="1" noChangeArrowheads="1"/>
          </p:cNvSpPr>
          <p:nvPr>
            <p:ph idx="1" hasCustomPrompt="1"/>
          </p:nvPr>
        </p:nvSpPr>
        <p:spPr bwMode="auto">
          <a:xfrm>
            <a:off x="323528" y="1514224"/>
            <a:ext cx="8424936" cy="501112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Tree>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Ü | Text/Aufz.">
    <p:spTree>
      <p:nvGrpSpPr>
        <p:cNvPr id="1" name=""/>
        <p:cNvGrpSpPr/>
        <p:nvPr/>
      </p:nvGrpSpPr>
      <p:grpSpPr>
        <a:xfrm>
          <a:off x="0" y="0"/>
          <a:ext cx="0" cy="0"/>
          <a:chOff x="0" y="0"/>
          <a:chExt cx="0" cy="0"/>
        </a:xfrm>
      </p:grpSpPr>
      <p:sp>
        <p:nvSpPr>
          <p:cNvPr id="11" name="Rectangle 8"/>
          <p:cNvSpPr>
            <a:spLocks noGrp="1" noChangeArrowheads="1"/>
          </p:cNvSpPr>
          <p:nvPr>
            <p:ph idx="1" hasCustomPrompt="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
        <p:nvSpPr>
          <p:cNvPr id="10" name="Textplatzhalter 9"/>
          <p:cNvSpPr>
            <a:spLocks noGrp="1"/>
          </p:cNvSpPr>
          <p:nvPr>
            <p:ph type="body" sz="quarter" idx="18" hasCustomPrompt="1"/>
          </p:nvPr>
        </p:nvSpPr>
        <p:spPr>
          <a:xfrm>
            <a:off x="3707904" y="91512"/>
            <a:ext cx="5300492" cy="144016"/>
          </a:xfrm>
        </p:spPr>
        <p:txBody>
          <a:bodyPr/>
          <a:lstStyle>
            <a:lvl1pPr marL="0" indent="0" algn="r">
              <a:buNone/>
              <a:defRPr sz="1000">
                <a:solidFill>
                  <a:schemeClr val="bg1"/>
                </a:solidFill>
              </a:defRPr>
            </a:lvl1pPr>
          </a:lstStyle>
          <a:p>
            <a:pPr lvl="0"/>
            <a:r>
              <a:rPr lang="de-DE" dirty="0"/>
              <a:t>Evtl. Kapitel oder Autor | Kurztitel | Datum</a:t>
            </a:r>
          </a:p>
        </p:txBody>
      </p:sp>
    </p:spTree>
    <p:extLst>
      <p:ext uri="{BB962C8B-B14F-4D97-AF65-F5344CB8AC3E}">
        <p14:creationId xmlns:p14="http://schemas.microsoft.com/office/powerpoint/2010/main" val="2430785100"/>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Ü | Objekt">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dirty="0"/>
              <a:t>Titelmasterformat durch Klicken bearbeiten</a:t>
            </a:r>
          </a:p>
        </p:txBody>
      </p:sp>
      <p:sp>
        <p:nvSpPr>
          <p:cNvPr id="11" name="Rectangle 8"/>
          <p:cNvSpPr>
            <a:spLocks noGrp="1" noChangeArrowheads="1"/>
          </p:cNvSpPr>
          <p:nvPr>
            <p:ph idx="1"/>
          </p:nvPr>
        </p:nvSpPr>
        <p:spPr bwMode="auto">
          <a:xfrm>
            <a:off x="323528" y="1124744"/>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de-DE"/>
              <a:t>Formatvorlagen des Textmasters bearbeiten</a:t>
            </a:r>
          </a:p>
        </p:txBody>
      </p:sp>
      <p:sp>
        <p:nvSpPr>
          <p:cNvPr id="4" name="Textplatzhalter 9"/>
          <p:cNvSpPr>
            <a:spLocks noGrp="1"/>
          </p:cNvSpPr>
          <p:nvPr>
            <p:ph type="body" sz="quarter" idx="18" hasCustomPrompt="1"/>
          </p:nvPr>
        </p:nvSpPr>
        <p:spPr>
          <a:xfrm>
            <a:off x="3707904" y="91512"/>
            <a:ext cx="5300492" cy="144016"/>
          </a:xfrm>
        </p:spPr>
        <p:txBody>
          <a:bodyPr/>
          <a:lstStyle>
            <a:lvl1pPr marL="0" indent="0" algn="r">
              <a:buNone/>
              <a:defRPr sz="1000">
                <a:solidFill>
                  <a:schemeClr val="bg1"/>
                </a:solidFill>
              </a:defRPr>
            </a:lvl1pPr>
          </a:lstStyle>
          <a:p>
            <a:pPr lvl="0"/>
            <a:r>
              <a:rPr lang="de-DE" dirty="0"/>
              <a:t>Evtl. Kapitel oder Autor | Kurztitel | Datum</a:t>
            </a:r>
          </a:p>
        </p:txBody>
      </p:sp>
    </p:spTree>
    <p:extLst>
      <p:ext uri="{BB962C8B-B14F-4D97-AF65-F5344CB8AC3E}">
        <p14:creationId xmlns:p14="http://schemas.microsoft.com/office/powerpoint/2010/main" val="3072278964"/>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Ü | freie Gestaltung">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Tree>
    <p:extLst>
      <p:ext uri="{BB962C8B-B14F-4D97-AF65-F5344CB8AC3E}">
        <p14:creationId xmlns:p14="http://schemas.microsoft.com/office/powerpoint/2010/main" val="3751226473"/>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Ü | Text/Aufz.">
    <p:spTree>
      <p:nvGrpSpPr>
        <p:cNvPr id="1" name=""/>
        <p:cNvGrpSpPr/>
        <p:nvPr/>
      </p:nvGrpSpPr>
      <p:grpSpPr>
        <a:xfrm>
          <a:off x="0" y="0"/>
          <a:ext cx="0" cy="0"/>
          <a:chOff x="0" y="0"/>
          <a:chExt cx="0" cy="0"/>
        </a:xfrm>
      </p:grpSpPr>
      <p:sp>
        <p:nvSpPr>
          <p:cNvPr id="11" name="Rectangle 8"/>
          <p:cNvSpPr>
            <a:spLocks noGrp="1" noChangeArrowheads="1"/>
          </p:cNvSpPr>
          <p:nvPr>
            <p:ph idx="1" hasCustomPrompt="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Tree>
    <p:extLst>
      <p:ext uri="{BB962C8B-B14F-4D97-AF65-F5344CB8AC3E}">
        <p14:creationId xmlns:p14="http://schemas.microsoft.com/office/powerpoint/2010/main" val="2576388977"/>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Ü | Objekt">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dirty="0"/>
              <a:t>Titelmasterformat durch Klicken bearbeiten</a:t>
            </a:r>
          </a:p>
        </p:txBody>
      </p:sp>
      <p:sp>
        <p:nvSpPr>
          <p:cNvPr id="11" name="Rectangle 8"/>
          <p:cNvSpPr>
            <a:spLocks noGrp="1" noChangeArrowheads="1"/>
          </p:cNvSpPr>
          <p:nvPr>
            <p:ph idx="1"/>
          </p:nvPr>
        </p:nvSpPr>
        <p:spPr bwMode="auto">
          <a:xfrm>
            <a:off x="323528" y="1124744"/>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de-DE"/>
              <a:t>Formatvorlagen des Textmasters bearbeiten</a:t>
            </a:r>
          </a:p>
        </p:txBody>
      </p:sp>
    </p:spTree>
    <p:extLst>
      <p:ext uri="{BB962C8B-B14F-4D97-AF65-F5344CB8AC3E}">
        <p14:creationId xmlns:p14="http://schemas.microsoft.com/office/powerpoint/2010/main" val="1903940956"/>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Ü | freie Gestaltung">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Tree>
    <p:extLst>
      <p:ext uri="{BB962C8B-B14F-4D97-AF65-F5344CB8AC3E}">
        <p14:creationId xmlns:p14="http://schemas.microsoft.com/office/powerpoint/2010/main" val="1929633898"/>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12" name="Rectangle 19"/>
          <p:cNvSpPr>
            <a:spLocks noChangeArrowheads="1"/>
          </p:cNvSpPr>
          <p:nvPr userDrawn="1"/>
        </p:nvSpPr>
        <p:spPr bwMode="auto">
          <a:xfrm>
            <a:off x="0" y="3789035"/>
            <a:ext cx="6876256" cy="2880325"/>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14" name="Rechteck 13"/>
          <p:cNvSpPr/>
          <p:nvPr userDrawn="1"/>
        </p:nvSpPr>
        <p:spPr bwMode="auto">
          <a:xfrm>
            <a:off x="7092281" y="3787878"/>
            <a:ext cx="2051719" cy="2881482"/>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pic>
        <p:nvPicPr>
          <p:cNvPr id="2" name="Bild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5670" y="-99392"/>
            <a:ext cx="3306824" cy="760076"/>
          </a:xfrm>
          <a:prstGeom prst="rect">
            <a:avLst/>
          </a:prstGeom>
        </p:spPr>
      </p:pic>
      <p:sp>
        <p:nvSpPr>
          <p:cNvPr id="3074" name="Rectangle 2"/>
          <p:cNvSpPr>
            <a:spLocks noGrp="1" noChangeArrowheads="1"/>
          </p:cNvSpPr>
          <p:nvPr userDrawn="1">
            <p:ph type="ctrTitle" hasCustomPrompt="1"/>
          </p:nvPr>
        </p:nvSpPr>
        <p:spPr>
          <a:xfrm>
            <a:off x="633963" y="3861048"/>
            <a:ext cx="5882253" cy="1143000"/>
          </a:xfrm>
          <a:prstGeom prst="rect">
            <a:avLst/>
          </a:prstGeom>
        </p:spPr>
        <p:txBody>
          <a:bodyPr tIns="108000" bIns="108000"/>
          <a:lstStyle>
            <a:lvl1pPr marL="0" indent="0">
              <a:defRPr baseline="0">
                <a:solidFill>
                  <a:schemeClr val="bg1"/>
                </a:solidFill>
              </a:defRPr>
            </a:lvl1pPr>
          </a:lstStyle>
          <a:p>
            <a:r>
              <a:rPr lang="de-DE" dirty="0" smtClean="0"/>
              <a:t>Titel</a:t>
            </a:r>
            <a:endParaRPr lang="de-DE" dirty="0"/>
          </a:p>
        </p:txBody>
      </p:sp>
      <p:sp>
        <p:nvSpPr>
          <p:cNvPr id="3075" name="Rectangle 3"/>
          <p:cNvSpPr>
            <a:spLocks noGrp="1" noChangeArrowheads="1"/>
          </p:cNvSpPr>
          <p:nvPr userDrawn="1">
            <p:ph type="subTitle" idx="1"/>
          </p:nvPr>
        </p:nvSpPr>
        <p:spPr>
          <a:xfrm>
            <a:off x="619472" y="5060776"/>
            <a:ext cx="5896744" cy="1320552"/>
          </a:xfrm>
        </p:spPr>
        <p:txBody>
          <a:bodyPr lIns="108000" tIns="108000" bIns="108000"/>
          <a:lstStyle>
            <a:lvl1pPr marL="0" indent="0">
              <a:buFontTx/>
              <a:buNone/>
              <a:defRPr baseline="0">
                <a:solidFill>
                  <a:schemeClr val="bg1"/>
                </a:solidFill>
              </a:defRPr>
            </a:lvl1pPr>
          </a:lstStyle>
          <a:p>
            <a:r>
              <a:rPr lang="de-DE" dirty="0"/>
              <a:t>Formatvorlage des Untertitelmasters durch Klicken bearbeiten</a:t>
            </a:r>
          </a:p>
        </p:txBody>
      </p:sp>
      <p:sp>
        <p:nvSpPr>
          <p:cNvPr id="6" name="Bildplatzhalter 5"/>
          <p:cNvSpPr>
            <a:spLocks noGrp="1"/>
          </p:cNvSpPr>
          <p:nvPr userDrawn="1">
            <p:ph type="pic" sz="quarter" idx="10"/>
          </p:nvPr>
        </p:nvSpPr>
        <p:spPr>
          <a:xfrm>
            <a:off x="0" y="765175"/>
            <a:ext cx="9144000" cy="2807841"/>
          </a:xfrm>
        </p:spPr>
        <p:txBody>
          <a:bodyPr/>
          <a:lstStyle/>
          <a:p>
            <a:r>
              <a:rPr lang="de-DE"/>
              <a:t>Bild durch Klicken auf Symbol hinzufügen</a:t>
            </a:r>
          </a:p>
        </p:txBody>
      </p:sp>
      <p:pic>
        <p:nvPicPr>
          <p:cNvPr id="16" name="Grafik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249028" y="6264675"/>
            <a:ext cx="771810" cy="278358"/>
          </a:xfrm>
          <a:prstGeom prst="rect">
            <a:avLst/>
          </a:prstGeom>
        </p:spPr>
      </p:pic>
      <p:grpSp>
        <p:nvGrpSpPr>
          <p:cNvPr id="17" name="Gruppieren 16"/>
          <p:cNvGrpSpPr/>
          <p:nvPr userDrawn="1"/>
        </p:nvGrpSpPr>
        <p:grpSpPr>
          <a:xfrm>
            <a:off x="7105927" y="4004785"/>
            <a:ext cx="2038073" cy="558237"/>
            <a:chOff x="7105927" y="5823091"/>
            <a:chExt cx="2038073" cy="558237"/>
          </a:xfrm>
        </p:grpSpPr>
        <p:sp>
          <p:nvSpPr>
            <p:cNvPr id="19" name="Textfeld 18"/>
            <p:cNvSpPr txBox="1"/>
            <p:nvPr userDrawn="1"/>
          </p:nvSpPr>
          <p:spPr>
            <a:xfrm>
              <a:off x="7105927" y="5823091"/>
              <a:ext cx="899592" cy="230832"/>
            </a:xfrm>
            <a:prstGeom prst="rect">
              <a:avLst/>
            </a:prstGeom>
            <a:noFill/>
          </p:spPr>
          <p:txBody>
            <a:bodyPr wrap="square" rtlCol="0">
              <a:spAutoFit/>
            </a:bodyPr>
            <a:lstStyle/>
            <a:p>
              <a:pPr algn="r"/>
              <a:r>
                <a:rPr lang="de-DE" sz="850" b="0">
                  <a:latin typeface="Calibri" panose="020F0502020204030204" pitchFamily="34" charset="0"/>
                </a:rPr>
                <a:t>Initiiert durch</a:t>
              </a:r>
            </a:p>
          </p:txBody>
        </p:sp>
        <p:grpSp>
          <p:nvGrpSpPr>
            <p:cNvPr id="20" name="Gruppieren 19"/>
            <p:cNvGrpSpPr/>
            <p:nvPr userDrawn="1"/>
          </p:nvGrpSpPr>
          <p:grpSpPr>
            <a:xfrm>
              <a:off x="7308304" y="6067571"/>
              <a:ext cx="1835696" cy="313757"/>
              <a:chOff x="7308304" y="5923555"/>
              <a:chExt cx="1835696" cy="313757"/>
            </a:xfrm>
          </p:grpSpPr>
          <p:sp>
            <p:nvSpPr>
              <p:cNvPr id="21" name="Rechteck 20"/>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err="1">
                  <a:ln>
                    <a:noFill/>
                  </a:ln>
                  <a:solidFill>
                    <a:schemeClr val="tx1"/>
                  </a:solidFill>
                  <a:effectLst/>
                  <a:latin typeface="Calibri" panose="020F0502020204030204" pitchFamily="34" charset="0"/>
                </a:endParaRPr>
              </a:p>
            </p:txBody>
          </p:sp>
          <p:pic>
            <p:nvPicPr>
              <p:cNvPr id="27" name="Grafik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spTree>
    <p:extLst>
      <p:ext uri="{BB962C8B-B14F-4D97-AF65-F5344CB8AC3E}">
        <p14:creationId xmlns:p14="http://schemas.microsoft.com/office/powerpoint/2010/main" val="17738587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elfolie ohne Bild">
    <p:spTree>
      <p:nvGrpSpPr>
        <p:cNvPr id="1" name=""/>
        <p:cNvGrpSpPr/>
        <p:nvPr/>
      </p:nvGrpSpPr>
      <p:grpSpPr>
        <a:xfrm>
          <a:off x="0" y="0"/>
          <a:ext cx="0" cy="0"/>
          <a:chOff x="0" y="0"/>
          <a:chExt cx="0" cy="0"/>
        </a:xfrm>
      </p:grpSpPr>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12" name="Rectangle 19"/>
          <p:cNvSpPr>
            <a:spLocks noChangeArrowheads="1"/>
          </p:cNvSpPr>
          <p:nvPr userDrawn="1"/>
        </p:nvSpPr>
        <p:spPr bwMode="auto">
          <a:xfrm>
            <a:off x="0" y="3789035"/>
            <a:ext cx="6876256" cy="2880325"/>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14" name="Rechteck 13"/>
          <p:cNvSpPr/>
          <p:nvPr userDrawn="1"/>
        </p:nvSpPr>
        <p:spPr bwMode="auto">
          <a:xfrm>
            <a:off x="7092281" y="3789035"/>
            <a:ext cx="2051719" cy="2880325"/>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pic>
        <p:nvPicPr>
          <p:cNvPr id="2" name="Bild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6462" y="-99392"/>
            <a:ext cx="3306824" cy="760076"/>
          </a:xfrm>
          <a:prstGeom prst="rect">
            <a:avLst/>
          </a:prstGeom>
        </p:spPr>
      </p:pic>
      <p:sp>
        <p:nvSpPr>
          <p:cNvPr id="3075" name="Rectangle 3"/>
          <p:cNvSpPr>
            <a:spLocks noGrp="1" noChangeArrowheads="1"/>
          </p:cNvSpPr>
          <p:nvPr userDrawn="1">
            <p:ph type="subTitle" idx="1"/>
          </p:nvPr>
        </p:nvSpPr>
        <p:spPr>
          <a:xfrm>
            <a:off x="619472" y="5060776"/>
            <a:ext cx="5896744" cy="1320552"/>
          </a:xfrm>
        </p:spPr>
        <p:txBody>
          <a:bodyPr lIns="108000" tIns="108000" bIns="108000"/>
          <a:lstStyle>
            <a:lvl1pPr marL="0" indent="0">
              <a:buFontTx/>
              <a:buNone/>
              <a:defRPr baseline="0">
                <a:solidFill>
                  <a:schemeClr val="bg1"/>
                </a:solidFill>
              </a:defRPr>
            </a:lvl1pPr>
          </a:lstStyle>
          <a:p>
            <a:r>
              <a:rPr lang="de-DE"/>
              <a:t>Formatvorlage des Untertitelmasters durch Klicken bearbeiten</a:t>
            </a:r>
            <a:endParaRPr lang="de-DE" dirty="0"/>
          </a:p>
        </p:txBody>
      </p:sp>
      <p:pic>
        <p:nvPicPr>
          <p:cNvPr id="26" name="Grafik 2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249028" y="6264675"/>
            <a:ext cx="771810" cy="278358"/>
          </a:xfrm>
          <a:prstGeom prst="rect">
            <a:avLst/>
          </a:prstGeom>
        </p:spPr>
      </p:pic>
      <p:grpSp>
        <p:nvGrpSpPr>
          <p:cNvPr id="27" name="Gruppieren 26"/>
          <p:cNvGrpSpPr/>
          <p:nvPr userDrawn="1"/>
        </p:nvGrpSpPr>
        <p:grpSpPr>
          <a:xfrm>
            <a:off x="7105927" y="4004785"/>
            <a:ext cx="2038073" cy="558237"/>
            <a:chOff x="7105927" y="5823091"/>
            <a:chExt cx="2038073" cy="558237"/>
          </a:xfrm>
        </p:grpSpPr>
        <p:sp>
          <p:nvSpPr>
            <p:cNvPr id="28" name="Textfeld 27"/>
            <p:cNvSpPr txBox="1"/>
            <p:nvPr userDrawn="1"/>
          </p:nvSpPr>
          <p:spPr>
            <a:xfrm>
              <a:off x="7105927" y="5823091"/>
              <a:ext cx="899592" cy="230832"/>
            </a:xfrm>
            <a:prstGeom prst="rect">
              <a:avLst/>
            </a:prstGeom>
            <a:noFill/>
          </p:spPr>
          <p:txBody>
            <a:bodyPr wrap="square" rtlCol="0">
              <a:spAutoFit/>
            </a:bodyPr>
            <a:lstStyle/>
            <a:p>
              <a:pPr algn="r"/>
              <a:r>
                <a:rPr lang="de-DE" sz="850" b="0">
                  <a:latin typeface="Calibri" panose="020F0502020204030204" pitchFamily="34" charset="0"/>
                </a:rPr>
                <a:t>Initiiert durch</a:t>
              </a:r>
            </a:p>
          </p:txBody>
        </p:sp>
        <p:grpSp>
          <p:nvGrpSpPr>
            <p:cNvPr id="29" name="Gruppieren 28"/>
            <p:cNvGrpSpPr/>
            <p:nvPr userDrawn="1"/>
          </p:nvGrpSpPr>
          <p:grpSpPr>
            <a:xfrm>
              <a:off x="7308304" y="6067571"/>
              <a:ext cx="1835696" cy="313757"/>
              <a:chOff x="7308304" y="5923555"/>
              <a:chExt cx="1835696" cy="313757"/>
            </a:xfrm>
          </p:grpSpPr>
          <p:sp>
            <p:nvSpPr>
              <p:cNvPr id="30" name="Rechteck 29"/>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err="1">
                  <a:ln>
                    <a:noFill/>
                  </a:ln>
                  <a:solidFill>
                    <a:schemeClr val="tx1"/>
                  </a:solidFill>
                  <a:effectLst/>
                  <a:latin typeface="Calibri" panose="020F0502020204030204" pitchFamily="34" charset="0"/>
                </a:endParaRPr>
              </a:p>
            </p:txBody>
          </p:sp>
          <p:pic>
            <p:nvPicPr>
              <p:cNvPr id="31" name="Grafik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sp>
        <p:nvSpPr>
          <p:cNvPr id="9" name="Titel 8"/>
          <p:cNvSpPr>
            <a:spLocks noGrp="1"/>
          </p:cNvSpPr>
          <p:nvPr>
            <p:ph type="title"/>
          </p:nvPr>
        </p:nvSpPr>
        <p:spPr>
          <a:xfrm>
            <a:off x="619472" y="1556792"/>
            <a:ext cx="8424936" cy="490861"/>
          </a:xfrm>
        </p:spPr>
        <p:txBody>
          <a:bodyPr/>
          <a:lstStyle>
            <a:lvl1pPr>
              <a:defRPr sz="3200" baseline="0"/>
            </a:lvl1pPr>
          </a:lstStyle>
          <a:p>
            <a:r>
              <a:rPr lang="de-DE" dirty="0" smtClean="0"/>
              <a:t>Mastertitelformat bearbeiten</a:t>
            </a:r>
            <a:endParaRPr lang="de-DE" dirty="0"/>
          </a:p>
        </p:txBody>
      </p:sp>
    </p:spTree>
    <p:extLst>
      <p:ext uri="{BB962C8B-B14F-4D97-AF65-F5344CB8AC3E}">
        <p14:creationId xmlns:p14="http://schemas.microsoft.com/office/powerpoint/2010/main" val="36037903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Ende">
    <p:spTree>
      <p:nvGrpSpPr>
        <p:cNvPr id="1" name=""/>
        <p:cNvGrpSpPr/>
        <p:nvPr/>
      </p:nvGrpSpPr>
      <p:grpSpPr>
        <a:xfrm>
          <a:off x="0" y="0"/>
          <a:ext cx="0" cy="0"/>
          <a:chOff x="0" y="0"/>
          <a:chExt cx="0" cy="0"/>
        </a:xfrm>
      </p:grpSpPr>
      <p:sp>
        <p:nvSpPr>
          <p:cNvPr id="16" name="Rechteck 15"/>
          <p:cNvSpPr/>
          <p:nvPr userDrawn="1"/>
        </p:nvSpPr>
        <p:spPr bwMode="auto">
          <a:xfrm>
            <a:off x="7092281" y="3787878"/>
            <a:ext cx="2051719" cy="2881482"/>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5" name="Bildplatzhalter 4"/>
          <p:cNvSpPr>
            <a:spLocks noGrp="1"/>
          </p:cNvSpPr>
          <p:nvPr>
            <p:ph type="pic" sz="quarter" idx="10"/>
          </p:nvPr>
        </p:nvSpPr>
        <p:spPr>
          <a:xfrm>
            <a:off x="0" y="3787878"/>
            <a:ext cx="6876256" cy="2881481"/>
          </a:xfrm>
        </p:spPr>
        <p:txBody>
          <a:bodyPr/>
          <a:lstStyle/>
          <a:p>
            <a:r>
              <a:rPr lang="de-DE"/>
              <a:t>Bild durch Klicken auf Symbol hinzufügen</a:t>
            </a:r>
          </a:p>
        </p:txBody>
      </p:sp>
      <p:sp>
        <p:nvSpPr>
          <p:cNvPr id="4" name="Textplatzhalter 3"/>
          <p:cNvSpPr>
            <a:spLocks noGrp="1"/>
          </p:cNvSpPr>
          <p:nvPr>
            <p:ph type="body" sz="quarter" idx="11" hasCustomPrompt="1"/>
          </p:nvPr>
        </p:nvSpPr>
        <p:spPr>
          <a:xfrm>
            <a:off x="323528" y="1414872"/>
            <a:ext cx="7681991" cy="501960"/>
          </a:xfrm>
        </p:spPr>
        <p:txBody>
          <a:bodyPr/>
          <a:lstStyle>
            <a:lvl1pPr marL="0" indent="0" algn="ctr">
              <a:buNone/>
              <a:defRPr sz="2800" b="1">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Vielen Dank für Ihre Aufmerksamkeit!</a:t>
            </a:r>
          </a:p>
        </p:txBody>
      </p:sp>
      <p:sp>
        <p:nvSpPr>
          <p:cNvPr id="15" name="Textplatzhalter 3"/>
          <p:cNvSpPr>
            <a:spLocks noGrp="1"/>
          </p:cNvSpPr>
          <p:nvPr>
            <p:ph type="body" sz="quarter" idx="12" hasCustomPrompt="1"/>
          </p:nvPr>
        </p:nvSpPr>
        <p:spPr>
          <a:xfrm>
            <a:off x="4947156" y="2094760"/>
            <a:ext cx="3510136" cy="501960"/>
          </a:xfrm>
        </p:spPr>
        <p:txBody>
          <a:bodyPr/>
          <a:lstStyle>
            <a:lvl1pPr marL="0" indent="0" algn="ctr">
              <a:buNone/>
              <a:defRPr sz="2000" b="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Fragen &amp; Diskussion</a:t>
            </a:r>
          </a:p>
        </p:txBody>
      </p:sp>
      <p:pic>
        <p:nvPicPr>
          <p:cNvPr id="13" name="Grafik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49028" y="6264675"/>
            <a:ext cx="771810" cy="278358"/>
          </a:xfrm>
          <a:prstGeom prst="rect">
            <a:avLst/>
          </a:prstGeom>
        </p:spPr>
      </p:pic>
      <p:grpSp>
        <p:nvGrpSpPr>
          <p:cNvPr id="14" name="Gruppieren 13"/>
          <p:cNvGrpSpPr/>
          <p:nvPr userDrawn="1"/>
        </p:nvGrpSpPr>
        <p:grpSpPr>
          <a:xfrm>
            <a:off x="7105927" y="4004785"/>
            <a:ext cx="2038073" cy="558237"/>
            <a:chOff x="7105927" y="5823091"/>
            <a:chExt cx="2038073" cy="558237"/>
          </a:xfrm>
        </p:grpSpPr>
        <p:sp>
          <p:nvSpPr>
            <p:cNvPr id="17" name="Textfeld 16"/>
            <p:cNvSpPr txBox="1"/>
            <p:nvPr userDrawn="1"/>
          </p:nvSpPr>
          <p:spPr>
            <a:xfrm>
              <a:off x="7105927" y="5823091"/>
              <a:ext cx="899592" cy="230832"/>
            </a:xfrm>
            <a:prstGeom prst="rect">
              <a:avLst/>
            </a:prstGeom>
            <a:noFill/>
          </p:spPr>
          <p:txBody>
            <a:bodyPr wrap="square" rtlCol="0">
              <a:spAutoFit/>
            </a:bodyPr>
            <a:lstStyle/>
            <a:p>
              <a:pPr algn="r"/>
              <a:r>
                <a:rPr lang="de-DE" sz="850" b="0">
                  <a:latin typeface="Calibri" panose="020F0502020204030204" pitchFamily="34" charset="0"/>
                </a:rPr>
                <a:t>Initiiert durch</a:t>
              </a:r>
            </a:p>
          </p:txBody>
        </p:sp>
        <p:grpSp>
          <p:nvGrpSpPr>
            <p:cNvPr id="19" name="Gruppieren 18"/>
            <p:cNvGrpSpPr/>
            <p:nvPr userDrawn="1"/>
          </p:nvGrpSpPr>
          <p:grpSpPr>
            <a:xfrm>
              <a:off x="7308304" y="6067571"/>
              <a:ext cx="1835696" cy="313757"/>
              <a:chOff x="7308304" y="5923555"/>
              <a:chExt cx="1835696" cy="313757"/>
            </a:xfrm>
          </p:grpSpPr>
          <p:sp>
            <p:nvSpPr>
              <p:cNvPr id="20" name="Rechteck 19"/>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err="1">
                  <a:ln>
                    <a:noFill/>
                  </a:ln>
                  <a:solidFill>
                    <a:schemeClr val="tx1"/>
                  </a:solidFill>
                  <a:effectLst/>
                  <a:latin typeface="Calibri" panose="020F0502020204030204" pitchFamily="34" charset="0"/>
                </a:endParaRPr>
              </a:p>
            </p:txBody>
          </p:sp>
          <p:pic>
            <p:nvPicPr>
              <p:cNvPr id="21" name="Grafik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pic>
        <p:nvPicPr>
          <p:cNvPr id="22" name="Bild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55670" y="-99392"/>
            <a:ext cx="3306824" cy="760076"/>
          </a:xfrm>
          <a:prstGeom prst="rect">
            <a:avLst/>
          </a:prstGeom>
        </p:spPr>
      </p:pic>
    </p:spTree>
    <p:extLst>
      <p:ext uri="{BB962C8B-B14F-4D97-AF65-F5344CB8AC3E}">
        <p14:creationId xmlns:p14="http://schemas.microsoft.com/office/powerpoint/2010/main" val="11146315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Gliederung">
    <p:bg>
      <p:bgPr>
        <a:solidFill>
          <a:schemeClr val="bg1"/>
        </a:solidFill>
        <a:effectLst/>
      </p:bgPr>
    </p:bg>
    <p:spTree>
      <p:nvGrpSpPr>
        <p:cNvPr id="1" name=""/>
        <p:cNvGrpSpPr/>
        <p:nvPr/>
      </p:nvGrpSpPr>
      <p:grpSpPr>
        <a:xfrm>
          <a:off x="0" y="0"/>
          <a:ext cx="0" cy="0"/>
          <a:chOff x="0" y="0"/>
          <a:chExt cx="0" cy="0"/>
        </a:xfrm>
      </p:grpSpPr>
      <p:sp>
        <p:nvSpPr>
          <p:cNvPr id="6" name="Rechteck 5"/>
          <p:cNvSpPr/>
          <p:nvPr userDrawn="1"/>
        </p:nvSpPr>
        <p:spPr bwMode="auto">
          <a:xfrm>
            <a:off x="0" y="332656"/>
            <a:ext cx="9144000" cy="6525344"/>
          </a:xfrm>
          <a:prstGeom prst="rect">
            <a:avLst/>
          </a:prstGeom>
          <a:solidFill>
            <a:srgbClr val="327A86">
              <a:alpha val="52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24" name="Rechteck 23"/>
          <p:cNvSpPr/>
          <p:nvPr userDrawn="1"/>
        </p:nvSpPr>
        <p:spPr bwMode="auto">
          <a:xfrm>
            <a:off x="0" y="1268760"/>
            <a:ext cx="899592" cy="5589239"/>
          </a:xfrm>
          <a:prstGeom prst="rect">
            <a:avLst/>
          </a:prstGeom>
          <a:solidFill>
            <a:srgbClr val="327A8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23" name="Titelplatzhalter 2"/>
          <p:cNvSpPr>
            <a:spLocks noGrp="1"/>
          </p:cNvSpPr>
          <p:nvPr>
            <p:ph type="title" hasCustomPrompt="1"/>
          </p:nvPr>
        </p:nvSpPr>
        <p:spPr>
          <a:xfrm>
            <a:off x="323528" y="417587"/>
            <a:ext cx="8424936" cy="490861"/>
          </a:xfrm>
          <a:prstGeom prst="rect">
            <a:avLst/>
          </a:prstGeom>
        </p:spPr>
        <p:txBody>
          <a:bodyPr vert="horz" lIns="91440" tIns="45720" rIns="91440" bIns="45720" rtlCol="0" anchor="t">
            <a:normAutofit/>
          </a:bodyPr>
          <a:lstStyle>
            <a:lvl1pPr>
              <a:defRPr b="1">
                <a:solidFill>
                  <a:schemeClr val="bg1"/>
                </a:solidFill>
              </a:defRPr>
            </a:lvl1pPr>
          </a:lstStyle>
          <a:p>
            <a:r>
              <a:rPr lang="de-DE"/>
              <a:t>Gliederung</a:t>
            </a:r>
            <a:endParaRPr lang="de-DE" dirty="0"/>
          </a:p>
        </p:txBody>
      </p:sp>
      <p:sp>
        <p:nvSpPr>
          <p:cNvPr id="33" name="Rectangle 8"/>
          <p:cNvSpPr>
            <a:spLocks noGrp="1" noChangeArrowheads="1"/>
          </p:cNvSpPr>
          <p:nvPr>
            <p:ph idx="1" hasCustomPrompt="1"/>
          </p:nvPr>
        </p:nvSpPr>
        <p:spPr bwMode="auto">
          <a:xfrm>
            <a:off x="395536" y="1340768"/>
            <a:ext cx="8424936" cy="3672408"/>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marR="0" indent="0" algn="l" defTabSz="914400" rtl="0" eaLnBrk="1" fontAlgn="base" latinLnBrk="0" hangingPunct="1">
              <a:lnSpc>
                <a:spcPts val="3600"/>
              </a:lnSpc>
              <a:spcBef>
                <a:spcPts val="576"/>
              </a:spcBef>
              <a:spcAft>
                <a:spcPts val="600"/>
              </a:spcAft>
              <a:buClr>
                <a:schemeClr val="bg1"/>
              </a:buClr>
              <a:buSzTx/>
              <a:buFont typeface="Arial" panose="020B0604020202020204" pitchFamily="34" charset="0"/>
              <a:buChar char="•"/>
              <a:tabLst>
                <a:tab pos="622300" algn="l"/>
              </a:tabLst>
              <a:defRPr sz="2800" b="1" baseline="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p:txBody>
      </p:sp>
    </p:spTree>
    <p:extLst>
      <p:ext uri="{BB962C8B-B14F-4D97-AF65-F5344CB8AC3E}">
        <p14:creationId xmlns:p14="http://schemas.microsoft.com/office/powerpoint/2010/main" val="3459660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Ü | ZÜ | Text/Aufz.">
    <p:spTree>
      <p:nvGrpSpPr>
        <p:cNvPr id="1" name=""/>
        <p:cNvGrpSpPr/>
        <p:nvPr/>
      </p:nvGrpSpPr>
      <p:grpSpPr>
        <a:xfrm>
          <a:off x="0" y="0"/>
          <a:ext cx="0" cy="0"/>
          <a:chOff x="0" y="0"/>
          <a:chExt cx="0" cy="0"/>
        </a:xfrm>
      </p:grpSpPr>
      <p:sp>
        <p:nvSpPr>
          <p:cNvPr id="12" name="Inhaltsplatzhalter 2"/>
          <p:cNvSpPr>
            <a:spLocks noGrp="1"/>
          </p:cNvSpPr>
          <p:nvPr>
            <p:ph idx="17" hasCustomPrompt="1"/>
          </p:nvPr>
        </p:nvSpPr>
        <p:spPr>
          <a:xfrm>
            <a:off x="321066" y="1124744"/>
            <a:ext cx="8427398" cy="288032"/>
          </a:xfrm>
        </p:spPr>
        <p:txBody>
          <a:bodyPr lIns="90000"/>
          <a:lstStyle>
            <a:lvl1pPr marL="0" indent="0">
              <a:spcAft>
                <a:spcPts val="1200"/>
              </a:spcAft>
              <a:buClr>
                <a:srgbClr val="CBB98A"/>
              </a:buClr>
              <a:buNone/>
              <a:defRPr b="0">
                <a:solidFill>
                  <a:schemeClr val="accent3"/>
                </a:solidFill>
              </a:defRPr>
            </a:lvl1pPr>
            <a:lvl2pPr>
              <a:spcAft>
                <a:spcPts val="1200"/>
              </a:spcAft>
              <a:buClr>
                <a:srgbClr val="CBB98A"/>
              </a:buClr>
              <a:defRPr/>
            </a:lvl2pPr>
            <a:lvl3pPr>
              <a:spcAft>
                <a:spcPts val="1200"/>
              </a:spcAft>
              <a:buClr>
                <a:srgbClr val="CBB98A"/>
              </a:buClr>
              <a:defRPr/>
            </a:lvl3pPr>
            <a:lvl4pPr>
              <a:spcAft>
                <a:spcPts val="1200"/>
              </a:spcAft>
              <a:buClr>
                <a:srgbClr val="CBB98A"/>
              </a:buClr>
              <a:defRPr/>
            </a:lvl4pPr>
            <a:lvl5pPr>
              <a:spcAft>
                <a:spcPts val="1200"/>
              </a:spcAft>
              <a:buClr>
                <a:srgbClr val="CBB98A"/>
              </a:buClr>
              <a:defRPr/>
            </a:lvl5pPr>
          </a:lstStyle>
          <a:p>
            <a:pPr lvl="0"/>
            <a:r>
              <a:rPr lang="de-DE" dirty="0"/>
              <a:t>Zwischenüberschrift bearbeiten</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
        <p:nvSpPr>
          <p:cNvPr id="11" name="Rectangle 8"/>
          <p:cNvSpPr>
            <a:spLocks noGrp="1" noChangeArrowheads="1"/>
          </p:cNvSpPr>
          <p:nvPr>
            <p:ph idx="1" hasCustomPrompt="1"/>
          </p:nvPr>
        </p:nvSpPr>
        <p:spPr bwMode="auto">
          <a:xfrm>
            <a:off x="323528" y="1514224"/>
            <a:ext cx="8424936" cy="501112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Tree>
    <p:extLst>
      <p:ext uri="{BB962C8B-B14F-4D97-AF65-F5344CB8AC3E}">
        <p14:creationId xmlns:p14="http://schemas.microsoft.com/office/powerpoint/2010/main" val="521097130"/>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11" Type="http://schemas.openxmlformats.org/officeDocument/2006/relationships/image" Target="../media/image2.png"/><Relationship Id="rId12"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theme" Target="../theme/theme1.xml"/><Relationship Id="rId10"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1.xml"/><Relationship Id="rId4" Type="http://schemas.openxmlformats.org/officeDocument/2006/relationships/slideLayout" Target="../slideLayouts/slideLayout12.xml"/><Relationship Id="rId5" Type="http://schemas.openxmlformats.org/officeDocument/2006/relationships/theme" Target="../theme/theme2.xml"/><Relationship Id="rId6" Type="http://schemas.openxmlformats.org/officeDocument/2006/relationships/image" Target="../media/image1.emf"/><Relationship Id="rId7" Type="http://schemas.openxmlformats.org/officeDocument/2006/relationships/image" Target="../media/image2.png"/><Relationship Id="rId8" Type="http://schemas.openxmlformats.org/officeDocument/2006/relationships/image" Target="../media/image3.png"/><Relationship Id="rId1" Type="http://schemas.openxmlformats.org/officeDocument/2006/relationships/slideLayout" Target="../slideLayouts/slideLayout9.xml"/><Relationship Id="rId2"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7"/>
          <p:cNvSpPr>
            <a:spLocks noChangeArrowheads="1"/>
          </p:cNvSpPr>
          <p:nvPr/>
        </p:nvSpPr>
        <p:spPr bwMode="auto">
          <a:xfrm>
            <a:off x="0" y="0"/>
            <a:ext cx="9144000" cy="332656"/>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1032" name="Rectangle 8"/>
          <p:cNvSpPr>
            <a:spLocks noGrp="1" noChangeArrowheads="1"/>
          </p:cNvSpPr>
          <p:nvPr>
            <p:ph type="body" idx="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4"/>
            <a:endParaRPr lang="de-DE" dirty="0"/>
          </a:p>
        </p:txBody>
      </p:sp>
      <p:pic>
        <p:nvPicPr>
          <p:cNvPr id="13" name="Bild 12" descr="Logo_DZLM_neg_W_10cm.eps"/>
          <p:cNvPicPr>
            <a:picLocks noChangeAspect="1"/>
          </p:cNvPicPr>
          <p:nvPr/>
        </p:nvPicPr>
        <p:blipFill rotWithShape="1">
          <a:blip r:embed="rId10"/>
          <a:srcRect r="52817" b="-3558"/>
          <a:stretch/>
        </p:blipFill>
        <p:spPr>
          <a:xfrm>
            <a:off x="421663" y="77051"/>
            <a:ext cx="720080" cy="189207"/>
          </a:xfrm>
          <a:prstGeom prst="rect">
            <a:avLst/>
          </a:prstGeom>
        </p:spPr>
      </p:pic>
      <p:sp>
        <p:nvSpPr>
          <p:cNvPr id="3" name="Titelplatzhalter 2"/>
          <p:cNvSpPr>
            <a:spLocks noGrp="1"/>
          </p:cNvSpPr>
          <p:nvPr>
            <p:ph type="title"/>
          </p:nvPr>
        </p:nvSpPr>
        <p:spPr>
          <a:xfrm>
            <a:off x="323528" y="417859"/>
            <a:ext cx="8424936" cy="490861"/>
          </a:xfrm>
          <a:prstGeom prst="rect">
            <a:avLst/>
          </a:prstGeom>
        </p:spPr>
        <p:txBody>
          <a:bodyPr vert="horz" lIns="91440" tIns="45720" rIns="91440" bIns="45720" rtlCol="0" anchor="ctr">
            <a:noAutofit/>
          </a:bodyPr>
          <a:lstStyle/>
          <a:p>
            <a:r>
              <a:rPr lang="de-DE" dirty="0"/>
              <a:t>Titelmasterformat durch Klicken bearbeiten</a:t>
            </a:r>
          </a:p>
        </p:txBody>
      </p:sp>
      <p:sp>
        <p:nvSpPr>
          <p:cNvPr id="6" name="Textplatzhalter 9"/>
          <p:cNvSpPr txBox="1">
            <a:spLocks/>
          </p:cNvSpPr>
          <p:nvPr userDrawn="1"/>
        </p:nvSpPr>
        <p:spPr>
          <a:xfrm>
            <a:off x="3923928" y="32204"/>
            <a:ext cx="5012460" cy="169136"/>
          </a:xfrm>
          <a:prstGeom prst="rect">
            <a:avLst/>
          </a:prstGeom>
        </p:spPr>
        <p:txBody>
          <a:bodyPr/>
          <a:lstStyle>
            <a:lvl1pPr marL="0" indent="0" algn="r" rtl="0" eaLnBrk="1" fontAlgn="base" hangingPunct="1">
              <a:lnSpc>
                <a:spcPct val="100000"/>
              </a:lnSpc>
              <a:spcBef>
                <a:spcPts val="576"/>
              </a:spcBef>
              <a:spcAft>
                <a:spcPts val="600"/>
              </a:spcAft>
              <a:buClr>
                <a:srgbClr val="327A86"/>
              </a:buClr>
              <a:buFont typeface="Wingdings" charset="2"/>
              <a:buNone/>
              <a:defRPr sz="1000">
                <a:solidFill>
                  <a:schemeClr val="bg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11"/>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12"/>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12"/>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12"/>
              </a:buBlip>
              <a:defRPr sz="1200">
                <a:solidFill>
                  <a:schemeClr val="tx1"/>
                </a:solidFill>
                <a:latin typeface="+mn-lt"/>
                <a:ea typeface="+mn-ea"/>
              </a:defRPr>
            </a:lvl9pPr>
          </a:lstStyle>
          <a:p>
            <a:r>
              <a:rPr lang="de-DE" dirty="0"/>
              <a:t>Digitale</a:t>
            </a:r>
            <a:r>
              <a:rPr lang="de-DE" baseline="0" dirty="0"/>
              <a:t> Werkzeuge</a:t>
            </a:r>
            <a:r>
              <a:rPr lang="de-DE" dirty="0"/>
              <a:t> | Baustein</a:t>
            </a:r>
            <a:r>
              <a:rPr lang="de-DE" baseline="0" dirty="0"/>
              <a:t> </a:t>
            </a:r>
            <a:r>
              <a:rPr lang="de-DE" baseline="0" dirty="0" smtClean="0"/>
              <a:t>2</a:t>
            </a:r>
            <a:endParaRPr lang="de-DE" baseline="0" dirty="0"/>
          </a:p>
          <a:p>
            <a:endParaRPr lang="de-DE" dirty="0"/>
          </a:p>
        </p:txBody>
      </p:sp>
    </p:spTree>
  </p:cSld>
  <p:clrMap bg1="lt1" tx1="dk1" bg2="lt2" tx2="dk2" accent1="accent1" accent2="accent2" accent3="accent3" accent4="accent4" accent5="accent5" accent6="accent6" hlink="hlink" folHlink="folHlink"/>
  <p:sldLayoutIdLst>
    <p:sldLayoutId id="2147483652" r:id="rId1"/>
    <p:sldLayoutId id="2147483696" r:id="rId2"/>
    <p:sldLayoutId id="2147483692" r:id="rId3"/>
    <p:sldLayoutId id="2147483691" r:id="rId4"/>
    <p:sldLayoutId id="2147483695" r:id="rId5"/>
    <p:sldLayoutId id="2147483694" r:id="rId6"/>
    <p:sldLayoutId id="2147483682" r:id="rId7"/>
    <p:sldLayoutId id="2147483732" r:id="rId8"/>
  </p:sldLayoutIdLst>
  <p:hf hdr="0" ftr="0" dt="0"/>
  <p:txStyles>
    <p:title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11"/>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12"/>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12"/>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12"/>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ctangle 17"/>
          <p:cNvSpPr>
            <a:spLocks noChangeArrowheads="1"/>
          </p:cNvSpPr>
          <p:nvPr/>
        </p:nvSpPr>
        <p:spPr bwMode="auto">
          <a:xfrm>
            <a:off x="0" y="0"/>
            <a:ext cx="9144000" cy="332656"/>
          </a:xfrm>
          <a:prstGeom prst="rect">
            <a:avLst/>
          </a:prstGeom>
          <a:solidFill>
            <a:schemeClr val="accent3"/>
          </a:solidFill>
          <a:ln w="9525">
            <a:noFill/>
            <a:miter lim="800000"/>
            <a:headEnd/>
            <a:tailEnd/>
          </a:ln>
        </p:spPr>
        <p:txBody>
          <a:bodyPr wrap="none" anchor="ctr">
            <a:prstTxWarp prst="textNoShape">
              <a:avLst/>
            </a:prstTxWarp>
          </a:bodyPr>
          <a:lstStyle/>
          <a:p>
            <a:endParaRPr lang="de-DE"/>
          </a:p>
        </p:txBody>
      </p:sp>
      <p:sp>
        <p:nvSpPr>
          <p:cNvPr id="1032" name="Rectangle 8"/>
          <p:cNvSpPr>
            <a:spLocks noGrp="1" noChangeArrowheads="1"/>
          </p:cNvSpPr>
          <p:nvPr>
            <p:ph type="body" idx="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4"/>
            <a:endParaRPr lang="de-DE" dirty="0"/>
          </a:p>
        </p:txBody>
      </p:sp>
      <p:pic>
        <p:nvPicPr>
          <p:cNvPr id="13" name="Bild 12" descr="Logo_DZLM_neg_W_10cm.eps"/>
          <p:cNvPicPr>
            <a:picLocks noChangeAspect="1"/>
          </p:cNvPicPr>
          <p:nvPr/>
        </p:nvPicPr>
        <p:blipFill rotWithShape="1">
          <a:blip r:embed="rId6"/>
          <a:srcRect r="52817" b="-3558"/>
          <a:stretch/>
        </p:blipFill>
        <p:spPr>
          <a:xfrm>
            <a:off x="421663" y="77051"/>
            <a:ext cx="720080" cy="189207"/>
          </a:xfrm>
          <a:prstGeom prst="rect">
            <a:avLst/>
          </a:prstGeom>
        </p:spPr>
      </p:pic>
      <p:sp>
        <p:nvSpPr>
          <p:cNvPr id="3" name="Titelplatzhalter 2"/>
          <p:cNvSpPr>
            <a:spLocks noGrp="1"/>
          </p:cNvSpPr>
          <p:nvPr>
            <p:ph type="title"/>
          </p:nvPr>
        </p:nvSpPr>
        <p:spPr>
          <a:xfrm>
            <a:off x="323528" y="417859"/>
            <a:ext cx="8424936" cy="490861"/>
          </a:xfrm>
          <a:prstGeom prst="rect">
            <a:avLst/>
          </a:prstGeom>
        </p:spPr>
        <p:txBody>
          <a:bodyPr vert="horz" lIns="91440" tIns="45720" rIns="91440" bIns="45720" rtlCol="0" anchor="ctr">
            <a:noAutofit/>
          </a:bodyPr>
          <a:lstStyle/>
          <a:p>
            <a:r>
              <a:rPr lang="de-DE" dirty="0"/>
              <a:t>Titelmasterformat durch Klicken bearbeiten</a:t>
            </a:r>
          </a:p>
        </p:txBody>
      </p:sp>
      <p:sp>
        <p:nvSpPr>
          <p:cNvPr id="6" name="Textplatzhalter 9"/>
          <p:cNvSpPr txBox="1">
            <a:spLocks/>
          </p:cNvSpPr>
          <p:nvPr userDrawn="1"/>
        </p:nvSpPr>
        <p:spPr>
          <a:xfrm>
            <a:off x="2555776" y="-27384"/>
            <a:ext cx="6552728" cy="241144"/>
          </a:xfrm>
          <a:prstGeom prst="rect">
            <a:avLst/>
          </a:prstGeom>
        </p:spPr>
        <p:txBody>
          <a:bodyPr/>
          <a:lstStyle>
            <a:lvl1pPr marL="0" indent="0" algn="r" rtl="0" eaLnBrk="1" fontAlgn="base" hangingPunct="1">
              <a:lnSpc>
                <a:spcPct val="100000"/>
              </a:lnSpc>
              <a:spcBef>
                <a:spcPts val="576"/>
              </a:spcBef>
              <a:spcAft>
                <a:spcPts val="600"/>
              </a:spcAft>
              <a:buClr>
                <a:srgbClr val="327A86"/>
              </a:buClr>
              <a:buFont typeface="Wingdings" charset="2"/>
              <a:buNone/>
              <a:defRPr sz="1800" b="1">
                <a:solidFill>
                  <a:schemeClr val="bg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7"/>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8"/>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8"/>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8"/>
              </a:buBlip>
              <a:defRPr sz="1200">
                <a:solidFill>
                  <a:schemeClr val="tx1"/>
                </a:solidFill>
                <a:latin typeface="+mn-lt"/>
                <a:ea typeface="+mn-ea"/>
              </a:defRPr>
            </a:lvl9pPr>
          </a:lstStyle>
          <a:p>
            <a:r>
              <a:rPr lang="de-DE" dirty="0"/>
              <a:t>Zwischenfolien zur Struktur-Transparenz (für Fortbildende)</a:t>
            </a:r>
          </a:p>
        </p:txBody>
      </p:sp>
    </p:spTree>
    <p:extLst>
      <p:ext uri="{BB962C8B-B14F-4D97-AF65-F5344CB8AC3E}">
        <p14:creationId xmlns:p14="http://schemas.microsoft.com/office/powerpoint/2010/main" val="1907346416"/>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Lst>
  <p:hf hdr="0" ftr="0" dt="0"/>
  <p:txStyles>
    <p:titleStyle>
      <a:lvl1pPr algn="l" rtl="0" eaLnBrk="1" fontAlgn="base" hangingPunct="1">
        <a:spcBef>
          <a:spcPct val="0"/>
        </a:spcBef>
        <a:spcAft>
          <a:spcPct val="0"/>
        </a:spcAft>
        <a:defRPr sz="2800" b="1">
          <a:solidFill>
            <a:schemeClr val="accent3"/>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7"/>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8"/>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8"/>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8"/>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xml"/><Relationship Id="rId3" Type="http://schemas.openxmlformats.org/officeDocument/2006/relationships/image" Target="../media/image7.jpeg"/></Relationships>
</file>

<file path=ppt/slides/_rels/slide10.xml.rels><?xml version="1.0" encoding="UTF-8" standalone="yes"?>
<Relationships xmlns="http://schemas.openxmlformats.org/package/2006/relationships"><Relationship Id="rId3" Type="http://schemas.openxmlformats.org/officeDocument/2006/relationships/image" Target="../media/image19.jpg"/><Relationship Id="rId4" Type="http://schemas.openxmlformats.org/officeDocument/2006/relationships/image" Target="../media/image20.jpg"/><Relationship Id="rId5" Type="http://schemas.openxmlformats.org/officeDocument/2006/relationships/image" Target="../media/image21.jpe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4" Type="http://schemas.openxmlformats.org/officeDocument/2006/relationships/image" Target="../media/image23.png"/><Relationship Id="rId5" Type="http://schemas.openxmlformats.org/officeDocument/2006/relationships/image" Target="../media/image24.tiff"/><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hyperlink" Target="Regressionen_Tee.ggb" TargetMode="External"/><Relationship Id="rId5"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jpeg"/><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32.jpeg"/><Relationship Id="rId4" Type="http://schemas.openxmlformats.org/officeDocument/2006/relationships/image" Target="../media/image33.jpeg"/><Relationship Id="rId5" Type="http://schemas.openxmlformats.org/officeDocument/2006/relationships/image" Target="../media/image34.jpeg"/><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35.emf"/><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4" Type="http://schemas.openxmlformats.org/officeDocument/2006/relationships/image" Target="../media/image37.jpeg"/><Relationship Id="rId5" Type="http://schemas.openxmlformats.org/officeDocument/2006/relationships/image" Target="../media/image2.png"/><Relationship Id="rId6" Type="http://schemas.openxmlformats.org/officeDocument/2006/relationships/image" Target="../media/image3.png"/><Relationship Id="rId7" Type="http://schemas.openxmlformats.org/officeDocument/2006/relationships/image" Target="../media/image38.jpeg"/><Relationship Id="rId8" Type="http://schemas.openxmlformats.org/officeDocument/2006/relationships/image" Target="../media/image39.jpeg"/><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40.jpeg"/><Relationship Id="rId4" Type="http://schemas.openxmlformats.org/officeDocument/2006/relationships/image" Target="../media/image41.png"/><Relationship Id="rId5" Type="http://schemas.openxmlformats.org/officeDocument/2006/relationships/image" Target="../media/image42.jpeg"/><Relationship Id="rId6" Type="http://schemas.openxmlformats.org/officeDocument/2006/relationships/image" Target="../media/image43.png"/><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44.jpeg"/><Relationship Id="rId4" Type="http://schemas.openxmlformats.org/officeDocument/2006/relationships/image" Target="../media/image45.png"/><Relationship Id="rId5" Type="http://schemas.openxmlformats.org/officeDocument/2006/relationships/image" Target="../media/image46.png"/><Relationship Id="rId6" Type="http://schemas.openxmlformats.org/officeDocument/2006/relationships/image" Target="../media/image47.png"/><Relationship Id="rId7" Type="http://schemas.openxmlformats.org/officeDocument/2006/relationships/image" Target="../media/image48.wmf"/><Relationship Id="rId8" Type="http://schemas.openxmlformats.org/officeDocument/2006/relationships/image" Target="../media/image49.png"/><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50.png"/><Relationship Id="rId6" Type="http://schemas.openxmlformats.org/officeDocument/2006/relationships/image" Target="../media/image51.png"/><Relationship Id="rId7" Type="http://schemas.openxmlformats.org/officeDocument/2006/relationships/image" Target="../media/image52.png"/><Relationship Id="rId8" Type="http://schemas.openxmlformats.org/officeDocument/2006/relationships/image" Target="../media/image53.png"/><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image" Target="../media/image54.jpeg"/><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image" Target="../media/image55.png"/><Relationship Id="rId4" Type="http://schemas.openxmlformats.org/officeDocument/2006/relationships/image" Target="../media/image56.jpeg"/><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5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58.png"/><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4" Type="http://schemas.openxmlformats.org/officeDocument/2006/relationships/image" Target="../media/image60.png"/><Relationship Id="rId5" Type="http://schemas.openxmlformats.org/officeDocument/2006/relationships/oleObject" Target="file://localhost//Users/florianschacht_tudo/Documents/Wiss/Tagungen/2014_Abistandards_PADERBORN_dzlm/Aktivita&#776;ten/!OLE_LINK1" TargetMode="External"/><Relationship Id="rId6" Type="http://schemas.openxmlformats.org/officeDocument/2006/relationships/image" Target="../media/image59.pn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creativecommons.org/licenses/by-sa/4.0/" TargetMode="External"/><Relationship Id="rId4" Type="http://schemas.openxmlformats.org/officeDocument/2006/relationships/hyperlink" Target="http://dzlm.de/" TargetMode="External"/><Relationship Id="rId5"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notesSlide" Target="../notesSlides/notesSlide35.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hyperlink" Target="Tangente_an_Funktion_3._Grades.ggb" TargetMode="External"/><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image" Target="../media/image17.png"/><Relationship Id="rId5" Type="http://schemas.openxmlformats.org/officeDocument/2006/relationships/image" Target="../media/image18.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a:t>Lehren und Lernen </a:t>
            </a:r>
            <a:br>
              <a:rPr lang="de-DE" dirty="0"/>
            </a:br>
            <a:r>
              <a:rPr lang="de-DE" dirty="0"/>
              <a:t>mit digitalen Werkzeugen (</a:t>
            </a:r>
            <a:r>
              <a:rPr lang="de-DE" dirty="0" err="1"/>
              <a:t>DigWerk</a:t>
            </a:r>
            <a:r>
              <a:rPr lang="de-DE" dirty="0"/>
              <a:t>)</a:t>
            </a:r>
          </a:p>
        </p:txBody>
      </p:sp>
      <p:sp>
        <p:nvSpPr>
          <p:cNvPr id="3" name="Untertitel 2"/>
          <p:cNvSpPr>
            <a:spLocks noGrp="1"/>
          </p:cNvSpPr>
          <p:nvPr>
            <p:ph type="subTitle" idx="1"/>
          </p:nvPr>
        </p:nvSpPr>
        <p:spPr/>
        <p:txBody>
          <a:bodyPr/>
          <a:lstStyle/>
          <a:p>
            <a:r>
              <a:rPr lang="de-DE" sz="2400" dirty="0"/>
              <a:t>Von der Forschung in die Praxis – </a:t>
            </a:r>
          </a:p>
          <a:p>
            <a:r>
              <a:rPr lang="de-DE" sz="2400" dirty="0"/>
              <a:t>Fort- und Weiterbildung konkret!</a:t>
            </a:r>
          </a:p>
          <a:p>
            <a:endParaRPr lang="de-DE" dirty="0"/>
          </a:p>
        </p:txBody>
      </p:sp>
      <p:pic>
        <p:nvPicPr>
          <p:cNvPr id="5" name="Bildplatzhalter 6" descr="Titelbild_ppt.jpg"/>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t="-13096" b="-13096"/>
          <a:stretch>
            <a:fillRect/>
          </a:stretch>
        </p:blipFill>
        <p:spPr/>
      </p:pic>
    </p:spTree>
    <p:extLst>
      <p:ext uri="{BB962C8B-B14F-4D97-AF65-F5344CB8AC3E}">
        <p14:creationId xmlns:p14="http://schemas.microsoft.com/office/powerpoint/2010/main" val="13199010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noAutofit/>
          </a:bodyPr>
          <a:lstStyle/>
          <a:p>
            <a:r>
              <a:rPr lang="de-DE" sz="2500" dirty="0"/>
              <a:t>Verständnisförderung mittels vielfältiger Darstellungen</a:t>
            </a:r>
          </a:p>
        </p:txBody>
      </p:sp>
      <p:sp>
        <p:nvSpPr>
          <p:cNvPr id="3" name="Rechteck 2"/>
          <p:cNvSpPr/>
          <p:nvPr/>
        </p:nvSpPr>
        <p:spPr>
          <a:xfrm>
            <a:off x="5868144" y="6104329"/>
            <a:ext cx="2736304" cy="276999"/>
          </a:xfrm>
          <a:prstGeom prst="rect">
            <a:avLst/>
          </a:prstGeom>
        </p:spPr>
        <p:txBody>
          <a:bodyPr wrap="square">
            <a:spAutoFit/>
          </a:bodyPr>
          <a:lstStyle/>
          <a:p>
            <a:pPr lvl="0" algn="r"/>
            <a:r>
              <a:rPr lang="en-US" sz="1200" dirty="0">
                <a:solidFill>
                  <a:srgbClr val="000000"/>
                </a:solidFill>
              </a:rPr>
              <a:t>(</a:t>
            </a:r>
            <a:r>
              <a:rPr lang="en-US" sz="1200" dirty="0" err="1">
                <a:solidFill>
                  <a:srgbClr val="000000"/>
                </a:solidFill>
              </a:rPr>
              <a:t>Laakmann</a:t>
            </a:r>
            <a:r>
              <a:rPr lang="en-US" sz="1200" dirty="0">
                <a:solidFill>
                  <a:srgbClr val="000000"/>
                </a:solidFill>
              </a:rPr>
              <a:t> 2013)</a:t>
            </a:r>
            <a:endParaRPr lang="de-DE" sz="1200" dirty="0">
              <a:solidFill>
                <a:srgbClr val="000000"/>
              </a:solidFill>
            </a:endParaRPr>
          </a:p>
        </p:txBody>
      </p:sp>
      <p:pic>
        <p:nvPicPr>
          <p:cNvPr id="5" name="Bild 4" descr="29-11-2014 Bildschirm00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584" y="3789040"/>
            <a:ext cx="3103893" cy="2327920"/>
          </a:xfrm>
          <a:prstGeom prst="rect">
            <a:avLst/>
          </a:prstGeom>
        </p:spPr>
      </p:pic>
      <p:pic>
        <p:nvPicPr>
          <p:cNvPr id="6" name="Bild 5" descr="29-11-2014 Bildschirm002.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27984" y="3789040"/>
            <a:ext cx="3096344" cy="2322258"/>
          </a:xfrm>
          <a:prstGeom prst="rect">
            <a:avLst/>
          </a:prstGeom>
        </p:spPr>
      </p:pic>
      <p:pic>
        <p:nvPicPr>
          <p:cNvPr id="7" name="Grafik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95541" y="1556792"/>
            <a:ext cx="2784571" cy="2070228"/>
          </a:xfrm>
          <a:prstGeom prst="rect">
            <a:avLst/>
          </a:prstGeom>
          <a:noFill/>
          <a:ln w="12700" cap="flat" cmpd="sng" algn="ctr">
            <a:solidFill>
              <a:sysClr val="windowText" lastClr="000000"/>
            </a:solidFill>
            <a:prstDash val="solid"/>
          </a:ln>
          <a:effectLst/>
        </p:spPr>
      </p:pic>
    </p:spTree>
    <p:extLst>
      <p:ext uri="{BB962C8B-B14F-4D97-AF65-F5344CB8AC3E}">
        <p14:creationId xmlns:p14="http://schemas.microsoft.com/office/powerpoint/2010/main" val="1615587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normAutofit/>
          </a:bodyPr>
          <a:lstStyle/>
          <a:p>
            <a:r>
              <a:rPr lang="de-DE" sz="2500" dirty="0"/>
              <a:t>Reduktion schematischer Abläufe</a:t>
            </a:r>
          </a:p>
        </p:txBody>
      </p:sp>
      <p:pic>
        <p:nvPicPr>
          <p:cNvPr id="3" name="Picture 2" descr="D:\Dokumente\Schule\Mathematik\12 Analysis\02 Extremwertaufgaben\Extremwert Milchtüte\Milchtüte.jpg"/>
          <p:cNvPicPr>
            <a:picLocks noChangeAspect="1" noChangeArrowheads="1"/>
          </p:cNvPicPr>
          <p:nvPr/>
        </p:nvPicPr>
        <p:blipFill>
          <a:blip r:embed="rId3" cstate="print"/>
          <a:srcRect/>
          <a:stretch>
            <a:fillRect/>
          </a:stretch>
        </p:blipFill>
        <p:spPr bwMode="auto">
          <a:xfrm>
            <a:off x="3647566" y="1539000"/>
            <a:ext cx="2758344" cy="2736000"/>
          </a:xfrm>
          <a:prstGeom prst="rect">
            <a:avLst/>
          </a:prstGeom>
          <a:noFill/>
          <a:ln w="9525">
            <a:noFill/>
            <a:miter lim="800000"/>
            <a:headEnd/>
            <a:tailEnd/>
          </a:ln>
        </p:spPr>
      </p:pic>
      <p:sp>
        <p:nvSpPr>
          <p:cNvPr id="6" name="Rechteck 5"/>
          <p:cNvSpPr/>
          <p:nvPr/>
        </p:nvSpPr>
        <p:spPr>
          <a:xfrm>
            <a:off x="7884368" y="6309320"/>
            <a:ext cx="994183" cy="276999"/>
          </a:xfrm>
          <a:prstGeom prst="rect">
            <a:avLst/>
          </a:prstGeom>
        </p:spPr>
        <p:txBody>
          <a:bodyPr wrap="none">
            <a:spAutoFit/>
          </a:bodyPr>
          <a:lstStyle/>
          <a:p>
            <a:pPr fontAlgn="auto">
              <a:spcBef>
                <a:spcPts val="0"/>
              </a:spcBef>
              <a:spcAft>
                <a:spcPts val="0"/>
              </a:spcAft>
              <a:defRPr/>
            </a:pPr>
            <a:r>
              <a:rPr lang="de-DE" sz="1200" dirty="0">
                <a:solidFill>
                  <a:srgbClr val="000000"/>
                </a:solidFill>
                <a:ea typeface="Arial" charset="0"/>
                <a:cs typeface="Arial" charset="0"/>
              </a:rPr>
              <a:t>(</a:t>
            </a:r>
            <a:r>
              <a:rPr lang="de-DE" sz="1200" dirty="0" err="1">
                <a:solidFill>
                  <a:srgbClr val="000000"/>
                </a:solidFill>
                <a:ea typeface="Arial" charset="0"/>
                <a:cs typeface="Arial" charset="0"/>
              </a:rPr>
              <a:t>Böer</a:t>
            </a:r>
            <a:r>
              <a:rPr lang="de-DE" sz="1200" dirty="0">
                <a:solidFill>
                  <a:srgbClr val="000000"/>
                </a:solidFill>
                <a:ea typeface="Arial" charset="0"/>
                <a:cs typeface="Arial" charset="0"/>
              </a:rPr>
              <a:t> 1993)</a:t>
            </a:r>
          </a:p>
        </p:txBody>
      </p:sp>
      <p:pic>
        <p:nvPicPr>
          <p:cNvPr id="7"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46049" r="4624" b="15761"/>
          <a:stretch/>
        </p:blipFill>
        <p:spPr bwMode="auto">
          <a:xfrm>
            <a:off x="3210488" y="4374000"/>
            <a:ext cx="4729979" cy="1692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 name="Bild 1"/>
          <p:cNvPicPr>
            <a:picLocks noChangeAspect="1"/>
          </p:cNvPicPr>
          <p:nvPr/>
        </p:nvPicPr>
        <p:blipFill rotWithShape="1">
          <a:blip r:embed="rId5"/>
          <a:srcRect l="19201" t="22441" r="30400" b="19551"/>
          <a:stretch/>
        </p:blipFill>
        <p:spPr>
          <a:xfrm>
            <a:off x="176926" y="2276496"/>
            <a:ext cx="2469309" cy="3789504"/>
          </a:xfrm>
          <a:prstGeom prst="rect">
            <a:avLst/>
          </a:prstGeom>
        </p:spPr>
      </p:pic>
      <p:sp>
        <p:nvSpPr>
          <p:cNvPr id="8" name="Textfeld 7"/>
          <p:cNvSpPr txBox="1"/>
          <p:nvPr/>
        </p:nvSpPr>
        <p:spPr>
          <a:xfrm>
            <a:off x="16594" y="6066000"/>
            <a:ext cx="2672078" cy="276999"/>
          </a:xfrm>
          <a:prstGeom prst="rect">
            <a:avLst/>
          </a:prstGeom>
          <a:noFill/>
        </p:spPr>
        <p:txBody>
          <a:bodyPr wrap="none" rtlCol="0">
            <a:spAutoFit/>
          </a:bodyPr>
          <a:lstStyle/>
          <a:p>
            <a:r>
              <a:rPr lang="de-DE" sz="1200" dirty="0">
                <a:latin typeface="Calibri" panose="020F0502020204030204" pitchFamily="34" charset="0"/>
              </a:rPr>
              <a:t>Foto: Milklover301, Lizenz: CC BY-SA 3.0</a:t>
            </a:r>
          </a:p>
        </p:txBody>
      </p:sp>
    </p:spTree>
    <p:extLst>
      <p:ext uri="{BB962C8B-B14F-4D97-AF65-F5344CB8AC3E}">
        <p14:creationId xmlns:p14="http://schemas.microsoft.com/office/powerpoint/2010/main" val="1668175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normAutofit/>
          </a:bodyPr>
          <a:lstStyle/>
          <a:p>
            <a:r>
              <a:rPr lang="de-DE" sz="2500" dirty="0"/>
              <a:t>Verarbeitung größerer Datenmengen</a:t>
            </a:r>
          </a:p>
        </p:txBody>
      </p:sp>
      <p:sp>
        <p:nvSpPr>
          <p:cNvPr id="3" name="Rechteck 2"/>
          <p:cNvSpPr/>
          <p:nvPr/>
        </p:nvSpPr>
        <p:spPr>
          <a:xfrm>
            <a:off x="323528" y="1763208"/>
            <a:ext cx="3960440" cy="1764256"/>
          </a:xfrm>
          <a:prstGeom prst="rect">
            <a:avLst/>
          </a:prstGeom>
          <a:noFill/>
          <a:ln w="9525">
            <a:noFill/>
            <a:miter lim="800000"/>
            <a:headEnd/>
            <a:tailEnd/>
          </a:ln>
        </p:spPr>
        <p:style>
          <a:lnRef idx="2">
            <a:schemeClr val="accent2"/>
          </a:lnRef>
          <a:fillRef idx="1">
            <a:schemeClr val="lt1"/>
          </a:fillRef>
          <a:effectRef idx="0">
            <a:schemeClr val="accent2"/>
          </a:effectRef>
          <a:fontRef idx="minor">
            <a:schemeClr val="dk1"/>
          </a:fontRef>
        </p:style>
        <p:txBody>
          <a:bodyPr vert="horz" wrap="square" lIns="0" tIns="0" rIns="91440" bIns="45720" numCol="1" anchor="t" anchorCtr="0" compatLnSpc="1">
            <a:prstTxWarp prst="textNoShape">
              <a:avLst/>
            </a:prstTxWarp>
          </a:bodyPr>
          <a:lstStyle/>
          <a:p>
            <a:pPr>
              <a:spcBef>
                <a:spcPts val="576"/>
              </a:spcBef>
              <a:spcAft>
                <a:spcPts val="600"/>
              </a:spcAft>
              <a:buClr>
                <a:srgbClr val="CBB98A"/>
              </a:buClr>
              <a:buFont typeface="Arial" charset="0"/>
              <a:buNone/>
            </a:pPr>
            <a:r>
              <a:rPr lang="de-DE" sz="1800" dirty="0">
                <a:solidFill>
                  <a:schemeClr val="tx1"/>
                </a:solidFill>
                <a:latin typeface="Calibri"/>
                <a:cs typeface="Calibri"/>
              </a:rPr>
              <a:t>Stellt einen Becher heißen Tee nach draußen und messt die Temperaturentwicklung in Abhängigkeit von der Zeit.  Untersucht verschiedene Modelle für die Temperaturentwicklung des Tees.</a:t>
            </a:r>
          </a:p>
        </p:txBody>
      </p:sp>
      <p:pic>
        <p:nvPicPr>
          <p:cNvPr id="5" name="Picture 1"/>
          <p:cNvPicPr>
            <a:picLocks noChangeAspect="1" noChangeArrowheads="1"/>
          </p:cNvPicPr>
          <p:nvPr/>
        </p:nvPicPr>
        <p:blipFill>
          <a:blip r:embed="rId3" cstate="print"/>
          <a:srcRect/>
          <a:stretch>
            <a:fillRect/>
          </a:stretch>
        </p:blipFill>
        <p:spPr bwMode="auto">
          <a:xfrm>
            <a:off x="335499" y="3773620"/>
            <a:ext cx="1500197" cy="2364124"/>
          </a:xfrm>
          <a:prstGeom prst="rect">
            <a:avLst/>
          </a:prstGeom>
          <a:noFill/>
          <a:ln w="9525">
            <a:noFill/>
            <a:miter lim="800000"/>
            <a:headEnd/>
            <a:tailEnd/>
          </a:ln>
        </p:spPr>
      </p:pic>
      <p:pic>
        <p:nvPicPr>
          <p:cNvPr id="6" name="Picture 2">
            <a:hlinkClick r:id="rId4" action="ppaction://hlinkfile"/>
          </p:cNvPr>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718" t="17170" r="75289" b="62004"/>
          <a:stretch/>
        </p:blipFill>
        <p:spPr bwMode="auto">
          <a:xfrm>
            <a:off x="4355976" y="3773620"/>
            <a:ext cx="4408594" cy="239168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aphicFrame>
        <p:nvGraphicFramePr>
          <p:cNvPr id="7" name="Tabelle 6"/>
          <p:cNvGraphicFramePr>
            <a:graphicFrameLocks noGrp="1"/>
          </p:cNvGraphicFramePr>
          <p:nvPr>
            <p:extLst/>
          </p:nvPr>
        </p:nvGraphicFramePr>
        <p:xfrm>
          <a:off x="2051720" y="3789532"/>
          <a:ext cx="2232248" cy="2348209"/>
        </p:xfrm>
        <a:graphic>
          <a:graphicData uri="http://schemas.openxmlformats.org/drawingml/2006/table">
            <a:tbl>
              <a:tblPr/>
              <a:tblGrid>
                <a:gridCol w="1160773">
                  <a:extLst>
                    <a:ext uri="{9D8B030D-6E8A-4147-A177-3AD203B41FA5}">
                      <a16:colId xmlns="" xmlns:a16="http://schemas.microsoft.com/office/drawing/2014/main" val="20000"/>
                    </a:ext>
                  </a:extLst>
                </a:gridCol>
                <a:gridCol w="1071475">
                  <a:extLst>
                    <a:ext uri="{9D8B030D-6E8A-4147-A177-3AD203B41FA5}">
                      <a16:colId xmlns="" xmlns:a16="http://schemas.microsoft.com/office/drawing/2014/main" val="20001"/>
                    </a:ext>
                  </a:extLst>
                </a:gridCol>
              </a:tblGrid>
              <a:tr h="521825">
                <a:tc>
                  <a:txBody>
                    <a:bodyPr/>
                    <a:lstStyle/>
                    <a:p>
                      <a:pPr>
                        <a:spcAft>
                          <a:spcPts val="0"/>
                        </a:spcAft>
                      </a:pPr>
                      <a:r>
                        <a:rPr lang="de-DE" sz="1200" dirty="0">
                          <a:solidFill>
                            <a:srgbClr val="000000"/>
                          </a:solidFill>
                          <a:latin typeface="Calibri"/>
                          <a:ea typeface="Times New Roman"/>
                          <a:cs typeface="Times New Roman"/>
                        </a:rPr>
                        <a:t>Zeit </a:t>
                      </a:r>
                    </a:p>
                    <a:p>
                      <a:pPr>
                        <a:spcAft>
                          <a:spcPts val="0"/>
                        </a:spcAft>
                      </a:pPr>
                      <a:r>
                        <a:rPr lang="de-DE" sz="1200" dirty="0">
                          <a:solidFill>
                            <a:srgbClr val="000000"/>
                          </a:solidFill>
                          <a:latin typeface="Calibri"/>
                          <a:ea typeface="Times New Roman"/>
                          <a:cs typeface="Times New Roman"/>
                        </a:rPr>
                        <a:t>in Minuten</a:t>
                      </a:r>
                      <a:endParaRPr lang="de-DE" sz="1200" dirty="0">
                        <a:solidFill>
                          <a:srgbClr val="000000"/>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dirty="0">
                          <a:solidFill>
                            <a:srgbClr val="000000"/>
                          </a:solidFill>
                          <a:latin typeface="Calibri"/>
                          <a:ea typeface="Times New Roman"/>
                          <a:cs typeface="Times New Roman"/>
                        </a:rPr>
                        <a:t>Temperatur </a:t>
                      </a:r>
                    </a:p>
                    <a:p>
                      <a:pPr>
                        <a:spcAft>
                          <a:spcPts val="0"/>
                        </a:spcAft>
                      </a:pPr>
                      <a:r>
                        <a:rPr lang="de-DE" sz="1200" dirty="0">
                          <a:solidFill>
                            <a:srgbClr val="000000"/>
                          </a:solidFill>
                          <a:latin typeface="Calibri"/>
                          <a:ea typeface="Times New Roman"/>
                          <a:cs typeface="Times New Roman"/>
                        </a:rPr>
                        <a:t>in Grad</a:t>
                      </a:r>
                      <a:endParaRPr lang="de-DE" sz="1200" dirty="0">
                        <a:solidFill>
                          <a:srgbClr val="000000"/>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260912">
                <a:tc>
                  <a:txBody>
                    <a:bodyPr/>
                    <a:lstStyle/>
                    <a:p>
                      <a:pPr>
                        <a:spcAft>
                          <a:spcPts val="0"/>
                        </a:spcAft>
                      </a:pPr>
                      <a:r>
                        <a:rPr lang="de-DE" sz="1200" dirty="0">
                          <a:solidFill>
                            <a:srgbClr val="000000"/>
                          </a:solidFill>
                          <a:latin typeface="Calibri"/>
                          <a:ea typeface="Times New Roman"/>
                          <a:cs typeface="Times New Roman"/>
                        </a:rPr>
                        <a:t>2</a:t>
                      </a:r>
                      <a:endParaRPr lang="de-DE" sz="1200" dirty="0">
                        <a:solidFill>
                          <a:srgbClr val="000000"/>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dirty="0">
                          <a:solidFill>
                            <a:srgbClr val="000000"/>
                          </a:solidFill>
                          <a:latin typeface="Calibri"/>
                          <a:ea typeface="Times New Roman"/>
                          <a:cs typeface="Times New Roman"/>
                        </a:rPr>
                        <a:t>57.5</a:t>
                      </a:r>
                      <a:endParaRPr lang="de-DE" sz="1200" dirty="0">
                        <a:solidFill>
                          <a:srgbClr val="000000"/>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260912">
                <a:tc>
                  <a:txBody>
                    <a:bodyPr/>
                    <a:lstStyle/>
                    <a:p>
                      <a:pPr>
                        <a:spcAft>
                          <a:spcPts val="0"/>
                        </a:spcAft>
                      </a:pPr>
                      <a:r>
                        <a:rPr lang="de-DE" sz="1200" dirty="0">
                          <a:solidFill>
                            <a:srgbClr val="000000"/>
                          </a:solidFill>
                          <a:latin typeface="Calibri"/>
                          <a:ea typeface="Times New Roman"/>
                          <a:cs typeface="Times New Roman"/>
                        </a:rPr>
                        <a:t>4</a:t>
                      </a:r>
                      <a:endParaRPr lang="de-DE" sz="1200" dirty="0">
                        <a:solidFill>
                          <a:srgbClr val="000000"/>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dirty="0">
                          <a:solidFill>
                            <a:srgbClr val="000000"/>
                          </a:solidFill>
                          <a:latin typeface="Calibri"/>
                          <a:ea typeface="Times New Roman"/>
                          <a:cs typeface="Times New Roman"/>
                        </a:rPr>
                        <a:t>49.5</a:t>
                      </a:r>
                      <a:endParaRPr lang="de-DE" sz="1200" dirty="0">
                        <a:solidFill>
                          <a:srgbClr val="000000"/>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260912">
                <a:tc>
                  <a:txBody>
                    <a:bodyPr/>
                    <a:lstStyle/>
                    <a:p>
                      <a:pPr>
                        <a:spcAft>
                          <a:spcPts val="0"/>
                        </a:spcAft>
                      </a:pPr>
                      <a:r>
                        <a:rPr lang="de-DE" sz="1200" dirty="0">
                          <a:solidFill>
                            <a:srgbClr val="000000"/>
                          </a:solidFill>
                          <a:latin typeface="Calibri"/>
                          <a:ea typeface="Times New Roman"/>
                          <a:cs typeface="Times New Roman"/>
                        </a:rPr>
                        <a:t>6</a:t>
                      </a:r>
                      <a:endParaRPr lang="de-DE" sz="1200" dirty="0">
                        <a:solidFill>
                          <a:srgbClr val="000000"/>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dirty="0">
                          <a:solidFill>
                            <a:srgbClr val="000000"/>
                          </a:solidFill>
                          <a:latin typeface="Calibri"/>
                          <a:ea typeface="Times New Roman"/>
                          <a:cs typeface="Times New Roman"/>
                        </a:rPr>
                        <a:t>42.7</a:t>
                      </a:r>
                      <a:endParaRPr lang="de-DE" sz="1200" dirty="0">
                        <a:solidFill>
                          <a:srgbClr val="000000"/>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260912">
                <a:tc>
                  <a:txBody>
                    <a:bodyPr/>
                    <a:lstStyle/>
                    <a:p>
                      <a:pPr>
                        <a:spcAft>
                          <a:spcPts val="0"/>
                        </a:spcAft>
                      </a:pPr>
                      <a:r>
                        <a:rPr lang="de-DE" sz="1200" dirty="0">
                          <a:solidFill>
                            <a:srgbClr val="000000"/>
                          </a:solidFill>
                          <a:latin typeface="Calibri"/>
                          <a:ea typeface="Times New Roman"/>
                          <a:cs typeface="Times New Roman"/>
                        </a:rPr>
                        <a:t>8</a:t>
                      </a:r>
                      <a:endParaRPr lang="de-DE" sz="1200" dirty="0">
                        <a:solidFill>
                          <a:srgbClr val="000000"/>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dirty="0">
                          <a:solidFill>
                            <a:srgbClr val="000000"/>
                          </a:solidFill>
                          <a:latin typeface="Calibri"/>
                          <a:ea typeface="Times New Roman"/>
                          <a:cs typeface="Times New Roman"/>
                        </a:rPr>
                        <a:t>36.9</a:t>
                      </a:r>
                      <a:endParaRPr lang="de-DE" sz="1200" dirty="0">
                        <a:solidFill>
                          <a:srgbClr val="000000"/>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4"/>
                  </a:ext>
                </a:extLst>
              </a:tr>
              <a:tr h="260912">
                <a:tc>
                  <a:txBody>
                    <a:bodyPr/>
                    <a:lstStyle/>
                    <a:p>
                      <a:pPr>
                        <a:spcAft>
                          <a:spcPts val="0"/>
                        </a:spcAft>
                      </a:pPr>
                      <a:r>
                        <a:rPr lang="de-DE" sz="1200" dirty="0">
                          <a:solidFill>
                            <a:srgbClr val="000000"/>
                          </a:solidFill>
                          <a:latin typeface="Calibri"/>
                          <a:ea typeface="Times New Roman"/>
                          <a:cs typeface="Times New Roman"/>
                        </a:rPr>
                        <a:t>10</a:t>
                      </a:r>
                      <a:endParaRPr lang="de-DE" sz="1200" dirty="0">
                        <a:solidFill>
                          <a:srgbClr val="000000"/>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dirty="0">
                          <a:solidFill>
                            <a:srgbClr val="000000"/>
                          </a:solidFill>
                          <a:latin typeface="Calibri"/>
                          <a:ea typeface="Times New Roman"/>
                          <a:cs typeface="Times New Roman"/>
                        </a:rPr>
                        <a:t>32.0</a:t>
                      </a:r>
                      <a:endParaRPr lang="de-DE" sz="1200" dirty="0">
                        <a:solidFill>
                          <a:srgbClr val="000000"/>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5"/>
                  </a:ext>
                </a:extLst>
              </a:tr>
              <a:tr h="260912">
                <a:tc>
                  <a:txBody>
                    <a:bodyPr/>
                    <a:lstStyle/>
                    <a:p>
                      <a:pPr>
                        <a:spcAft>
                          <a:spcPts val="0"/>
                        </a:spcAft>
                      </a:pPr>
                      <a:r>
                        <a:rPr lang="de-DE" sz="1200" dirty="0">
                          <a:solidFill>
                            <a:srgbClr val="000000"/>
                          </a:solidFill>
                          <a:latin typeface="Calibri"/>
                          <a:ea typeface="Times New Roman"/>
                          <a:cs typeface="Times New Roman"/>
                        </a:rPr>
                        <a:t>12</a:t>
                      </a:r>
                      <a:endParaRPr lang="de-DE" sz="1200" dirty="0">
                        <a:solidFill>
                          <a:srgbClr val="000000"/>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dirty="0">
                          <a:solidFill>
                            <a:srgbClr val="000000"/>
                          </a:solidFill>
                          <a:latin typeface="Calibri"/>
                          <a:ea typeface="Times New Roman"/>
                          <a:cs typeface="Times New Roman"/>
                        </a:rPr>
                        <a:t>27.9</a:t>
                      </a:r>
                      <a:endParaRPr lang="de-DE" sz="1200" dirty="0">
                        <a:solidFill>
                          <a:srgbClr val="000000"/>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6"/>
                  </a:ext>
                </a:extLst>
              </a:tr>
              <a:tr h="260912">
                <a:tc>
                  <a:txBody>
                    <a:bodyPr/>
                    <a:lstStyle/>
                    <a:p>
                      <a:pPr>
                        <a:spcAft>
                          <a:spcPts val="0"/>
                        </a:spcAft>
                      </a:pPr>
                      <a:r>
                        <a:rPr lang="de-DE" sz="1200" dirty="0">
                          <a:solidFill>
                            <a:srgbClr val="000000"/>
                          </a:solidFill>
                          <a:latin typeface="Calibri"/>
                          <a:ea typeface="Times New Roman"/>
                          <a:cs typeface="Times New Roman"/>
                        </a:rPr>
                        <a:t>14</a:t>
                      </a:r>
                      <a:endParaRPr lang="de-DE" sz="1200" dirty="0">
                        <a:solidFill>
                          <a:srgbClr val="000000"/>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de-DE" sz="1200" dirty="0">
                          <a:solidFill>
                            <a:srgbClr val="000000"/>
                          </a:solidFill>
                          <a:latin typeface="Calibri"/>
                          <a:ea typeface="Times New Roman"/>
                          <a:cs typeface="Times New Roman"/>
                        </a:rPr>
                        <a:t>24.4</a:t>
                      </a:r>
                      <a:endParaRPr lang="de-DE" sz="1200" dirty="0">
                        <a:solidFill>
                          <a:srgbClr val="000000"/>
                        </a:solidFill>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7"/>
                  </a:ext>
                </a:extLst>
              </a:tr>
            </a:tbl>
          </a:graphicData>
        </a:graphic>
      </p:graphicFrame>
      <p:sp>
        <p:nvSpPr>
          <p:cNvPr id="8" name="Rechteck 7"/>
          <p:cNvSpPr/>
          <p:nvPr/>
        </p:nvSpPr>
        <p:spPr bwMode="auto">
          <a:xfrm>
            <a:off x="-138540" y="1628800"/>
            <a:ext cx="4494515" cy="1898664"/>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indent="-342900" algn="ctr">
              <a:buFont typeface="Arial" charset="0"/>
              <a:buChar char="•"/>
            </a:pPr>
            <a:endParaRPr lang="en-GB" sz="2000" dirty="0">
              <a:latin typeface="Calibri" panose="020F0502020204030204" pitchFamily="34" charset="0"/>
            </a:endParaRPr>
          </a:p>
        </p:txBody>
      </p:sp>
    </p:spTree>
    <p:extLst>
      <p:ext uri="{BB962C8B-B14F-4D97-AF65-F5344CB8AC3E}">
        <p14:creationId xmlns:p14="http://schemas.microsoft.com/office/powerpoint/2010/main" val="1632062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600"/>
                                        <p:tgtEl>
                                          <p:spTgt spid="5"/>
                                        </p:tgtEl>
                                      </p:cBhvr>
                                    </p:animEffect>
                                  </p:childTnLst>
                                </p:cTn>
                              </p:par>
                              <p:par>
                                <p:cTn id="13" presetID="1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6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normAutofit/>
          </a:bodyPr>
          <a:lstStyle/>
          <a:p>
            <a:r>
              <a:rPr lang="de-DE" sz="2500" dirty="0"/>
              <a:t>Kontrollmöglichkeiten</a:t>
            </a:r>
          </a:p>
        </p:txBody>
      </p:sp>
      <p:grpSp>
        <p:nvGrpSpPr>
          <p:cNvPr id="2" name="Gruppierung 1"/>
          <p:cNvGrpSpPr/>
          <p:nvPr/>
        </p:nvGrpSpPr>
        <p:grpSpPr>
          <a:xfrm>
            <a:off x="-253044" y="2238417"/>
            <a:ext cx="8281428" cy="2126687"/>
            <a:chOff x="-253044" y="2238417"/>
            <a:chExt cx="8281428" cy="2126687"/>
          </a:xfrm>
        </p:grpSpPr>
        <p:sp>
          <p:nvSpPr>
            <p:cNvPr id="6" name="Rechteck 5"/>
            <p:cNvSpPr/>
            <p:nvPr/>
          </p:nvSpPr>
          <p:spPr bwMode="auto">
            <a:xfrm>
              <a:off x="-253044" y="2238417"/>
              <a:ext cx="8281428" cy="2126687"/>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indent="-342900" algn="ctr">
                <a:buFont typeface="Arial" charset="0"/>
                <a:buChar char="•"/>
              </a:pPr>
              <a:endParaRPr lang="en-GB" sz="2000" dirty="0">
                <a:latin typeface="Calibri" panose="020F0502020204030204" pitchFamily="34" charset="0"/>
              </a:endParaRPr>
            </a:p>
          </p:txBody>
        </p:sp>
        <p:sp>
          <p:nvSpPr>
            <p:cNvPr id="3" name="Inhaltsplatzhalter 2"/>
            <p:cNvSpPr txBox="1">
              <a:spLocks/>
            </p:cNvSpPr>
            <p:nvPr/>
          </p:nvSpPr>
          <p:spPr>
            <a:xfrm>
              <a:off x="179004" y="2384881"/>
              <a:ext cx="7740860" cy="1980223"/>
            </a:xfrm>
            <a:prstGeom prst="rect">
              <a:avLst/>
            </a:prstGeom>
            <a:noFill/>
            <a:ln w="9525" cap="flat" cmpd="sng" algn="ctr">
              <a:noFill/>
              <a:prstDash val="solid"/>
              <a:miter lim="800000"/>
              <a:headEnd/>
              <a:tailEnd/>
            </a:ln>
          </p:spPr>
          <p:style>
            <a:lnRef idx="2">
              <a:schemeClr val="accent2"/>
            </a:lnRef>
            <a:fillRef idx="1">
              <a:schemeClr val="lt1"/>
            </a:fillRef>
            <a:effectRef idx="0">
              <a:schemeClr val="accent2"/>
            </a:effectRef>
            <a:fontRef idx="minor">
              <a:schemeClr val="dk1"/>
            </a:fontRef>
          </p:style>
          <p:txBody>
            <a:bodyPr vert="horz" wrap="square" lIns="0" tIns="0" rIns="91440" bIns="45720" numCol="1" anchor="t" anchorCtr="0" compatLnSpc="1">
              <a:prstTxWarp prst="textNoShape">
                <a:avLst/>
              </a:prstTxWarp>
              <a:normAutofit/>
            </a:bodyPr>
            <a:lst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dk1"/>
                  </a:solidFill>
                  <a:latin typeface="+mn-lt"/>
                  <a:ea typeface="+mn-ea"/>
                  <a:cs typeface="+mn-cs"/>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dk1"/>
                  </a:solidFill>
                  <a:latin typeface="+mn-lt"/>
                  <a:ea typeface="+mn-ea"/>
                  <a:cs typeface="+mn-cs"/>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dk1"/>
                  </a:solidFill>
                  <a:latin typeface="+mn-lt"/>
                  <a:ea typeface="+mn-ea"/>
                  <a:cs typeface="+mn-cs"/>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dk1"/>
                  </a:solidFill>
                  <a:latin typeface="+mn-lt"/>
                  <a:ea typeface="+mn-ea"/>
                  <a:cs typeface="+mn-cs"/>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dk1"/>
                  </a:solidFill>
                  <a:latin typeface="+mn-lt"/>
                  <a:ea typeface="+mn-ea"/>
                  <a:cs typeface="+mn-cs"/>
                </a:defRPr>
              </a:lvl5pPr>
              <a:lvl6pPr marL="2514600" indent="-228600" algn="l" rtl="0" eaLnBrk="1" fontAlgn="base" hangingPunct="1">
                <a:spcBef>
                  <a:spcPct val="20000"/>
                </a:spcBef>
                <a:spcAft>
                  <a:spcPct val="0"/>
                </a:spcAft>
                <a:buBlip>
                  <a:blip r:embed="rId3"/>
                </a:buBlip>
                <a:defRPr sz="1200">
                  <a:solidFill>
                    <a:schemeClr val="dk1"/>
                  </a:solidFill>
                  <a:latin typeface="+mn-lt"/>
                  <a:ea typeface="+mn-ea"/>
                  <a:cs typeface="+mn-cs"/>
                </a:defRPr>
              </a:lvl6pPr>
              <a:lvl7pPr marL="2971800" indent="-228600" algn="l" rtl="0" eaLnBrk="1" fontAlgn="base" hangingPunct="1">
                <a:spcBef>
                  <a:spcPct val="20000"/>
                </a:spcBef>
                <a:spcAft>
                  <a:spcPct val="0"/>
                </a:spcAft>
                <a:buBlip>
                  <a:blip r:embed="rId4"/>
                </a:buBlip>
                <a:defRPr sz="1200">
                  <a:solidFill>
                    <a:schemeClr val="dk1"/>
                  </a:solidFill>
                  <a:latin typeface="+mn-lt"/>
                  <a:ea typeface="+mn-ea"/>
                  <a:cs typeface="+mn-cs"/>
                </a:defRPr>
              </a:lvl7pPr>
              <a:lvl8pPr marL="3429000" indent="-228600" algn="l" rtl="0" eaLnBrk="1" fontAlgn="base" hangingPunct="1">
                <a:spcBef>
                  <a:spcPct val="20000"/>
                </a:spcBef>
                <a:spcAft>
                  <a:spcPct val="0"/>
                </a:spcAft>
                <a:buBlip>
                  <a:blip r:embed="rId4"/>
                </a:buBlip>
                <a:defRPr sz="1200">
                  <a:solidFill>
                    <a:schemeClr val="dk1"/>
                  </a:solidFill>
                  <a:latin typeface="+mn-lt"/>
                  <a:ea typeface="+mn-ea"/>
                  <a:cs typeface="+mn-cs"/>
                </a:defRPr>
              </a:lvl8pPr>
              <a:lvl9pPr marL="3886200" indent="-228600" algn="l" rtl="0" eaLnBrk="1" fontAlgn="base" hangingPunct="1">
                <a:spcBef>
                  <a:spcPct val="20000"/>
                </a:spcBef>
                <a:spcAft>
                  <a:spcPct val="0"/>
                </a:spcAft>
                <a:buBlip>
                  <a:blip r:embed="rId4"/>
                </a:buBlip>
                <a:defRPr sz="1200">
                  <a:solidFill>
                    <a:schemeClr val="dk1"/>
                  </a:solidFill>
                  <a:latin typeface="+mn-lt"/>
                  <a:ea typeface="+mn-ea"/>
                  <a:cs typeface="+mn-cs"/>
                </a:defRPr>
              </a:lvl9pPr>
            </a:lstStyle>
            <a:p>
              <a:pPr indent="0" eaLnBrk="0" hangingPunct="0">
                <a:buFont typeface="Arial" charset="0"/>
                <a:buNone/>
              </a:pPr>
              <a:r>
                <a:rPr lang="de-DE" kern="1200" dirty="0">
                  <a:solidFill>
                    <a:schemeClr val="tx1"/>
                  </a:solidFill>
                  <a:latin typeface="Calibri"/>
                  <a:cs typeface="Calibri"/>
                </a:rPr>
                <a:t>Bei einem Flug mit einem Ballon liegt der Start in der Höhe 0, </a:t>
              </a:r>
              <a:r>
                <a:rPr lang="de-DE" kern="1200" dirty="0" smtClean="0">
                  <a:solidFill>
                    <a:schemeClr val="tx1"/>
                  </a:solidFill>
                  <a:latin typeface="Calibri"/>
                  <a:cs typeface="Calibri"/>
                </a:rPr>
                <a:t>die Landung </a:t>
              </a:r>
              <a:r>
                <a:rPr lang="de-DE" kern="1200" dirty="0">
                  <a:solidFill>
                    <a:schemeClr val="tx1"/>
                  </a:solidFill>
                  <a:latin typeface="Calibri"/>
                  <a:cs typeface="Calibri"/>
                </a:rPr>
                <a:t>erfolgt 2 Stunden später auf einer Anhöhe, die 40 m höher als der Start liegt. 40 min befindet sich der Ballon im Steigflug, danach sinkt er etwas, um nach 1,5 Stunden die maximale Höhe 2000 m zu erreichen. Bestimme eine […] Funktion, die die Flughöhe in Abhängigkeit von der Flugdauer beschreibt. […]</a:t>
              </a:r>
            </a:p>
          </p:txBody>
        </p:sp>
      </p:grpSp>
      <p:sp>
        <p:nvSpPr>
          <p:cNvPr id="5" name="Rechteck 4"/>
          <p:cNvSpPr/>
          <p:nvPr/>
        </p:nvSpPr>
        <p:spPr>
          <a:xfrm>
            <a:off x="3347864" y="4437112"/>
            <a:ext cx="4572000" cy="276999"/>
          </a:xfrm>
          <a:prstGeom prst="rect">
            <a:avLst/>
          </a:prstGeom>
        </p:spPr>
        <p:txBody>
          <a:bodyPr>
            <a:spAutoFit/>
          </a:bodyPr>
          <a:lstStyle/>
          <a:p>
            <a:pPr algn="r">
              <a:defRPr/>
            </a:pPr>
            <a:r>
              <a:rPr lang="de-DE" sz="1200" dirty="0">
                <a:solidFill>
                  <a:srgbClr val="000000"/>
                </a:solidFill>
              </a:rPr>
              <a:t>(</a:t>
            </a:r>
            <a:r>
              <a:rPr lang="de-DE" sz="1200" dirty="0" err="1">
                <a:solidFill>
                  <a:srgbClr val="000000"/>
                </a:solidFill>
              </a:rPr>
              <a:t>Lambacher</a:t>
            </a:r>
            <a:r>
              <a:rPr lang="de-DE" sz="1200" dirty="0">
                <a:solidFill>
                  <a:srgbClr val="000000"/>
                </a:solidFill>
              </a:rPr>
              <a:t> Schweizer Analysis Grundkurs 2000)</a:t>
            </a:r>
          </a:p>
        </p:txBody>
      </p:sp>
    </p:spTree>
    <p:extLst>
      <p:ext uri="{BB962C8B-B14F-4D97-AF65-F5344CB8AC3E}">
        <p14:creationId xmlns:p14="http://schemas.microsoft.com/office/powerpoint/2010/main" val="2638479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normAutofit/>
          </a:bodyPr>
          <a:lstStyle/>
          <a:p>
            <a:r>
              <a:rPr lang="de-DE" sz="2500" dirty="0"/>
              <a:t>Kontrollmöglichkeiten (graphisch)</a:t>
            </a:r>
          </a:p>
        </p:txBody>
      </p:sp>
      <p:pic>
        <p:nvPicPr>
          <p:cNvPr id="6"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68134" y="1494000"/>
            <a:ext cx="7558866" cy="4680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Inhaltsplatzhalter 2"/>
          <p:cNvSpPr txBox="1">
            <a:spLocks/>
          </p:cNvSpPr>
          <p:nvPr/>
        </p:nvSpPr>
        <p:spPr>
          <a:xfrm>
            <a:off x="2123728" y="3645024"/>
            <a:ext cx="4518272" cy="2016224"/>
          </a:xfrm>
          <a:prstGeom prst="rect">
            <a:avLst/>
          </a:prstGeom>
          <a:noFill/>
          <a:ln w="25400">
            <a:noFill/>
            <a:miter lim="800000"/>
            <a:headEnd/>
            <a:tailEnd/>
          </a:ln>
        </p:spPr>
        <p:style>
          <a:lnRef idx="2">
            <a:schemeClr val="accent2"/>
          </a:lnRef>
          <a:fillRef idx="1">
            <a:schemeClr val="lt1"/>
          </a:fillRef>
          <a:effectRef idx="0">
            <a:schemeClr val="accent2"/>
          </a:effectRef>
          <a:fontRef idx="minor">
            <a:schemeClr val="dk1"/>
          </a:fontRef>
        </p:style>
        <p:txBody>
          <a:bodyPr vert="horz" wrap="square" lIns="108000" tIns="0" rIns="91440" bIns="45720" numCol="1" anchor="t" anchorCtr="0" compatLnSpc="1">
            <a:prstTxWarp prst="textNoShape">
              <a:avLst/>
            </a:prstTxWarp>
          </a:bodyPr>
          <a:lstStyle>
            <a:defPPr>
              <a:defRPr lang="de-DE"/>
            </a:defPPr>
            <a:lvl1pPr marL="285750" indent="-285750">
              <a:lnSpc>
                <a:spcPct val="90000"/>
              </a:lnSpc>
              <a:spcBef>
                <a:spcPts val="576"/>
              </a:spcBef>
              <a:spcAft>
                <a:spcPts val="600"/>
              </a:spcAft>
              <a:buClr>
                <a:srgbClr val="327A87"/>
              </a:buClr>
              <a:buFont typeface="Arial" panose="020B0604020202020204" pitchFamily="34" charset="0"/>
              <a:buChar char="•"/>
              <a:defRPr sz="1800">
                <a:solidFill>
                  <a:schemeClr val="tx1"/>
                </a:solidFill>
                <a:latin typeface="Calibri"/>
                <a:cs typeface="Calibri"/>
              </a:defRPr>
            </a:lvl1pPr>
            <a:lvl2pPr marL="742950" indent="-285750">
              <a:lnSpc>
                <a:spcPct val="100000"/>
              </a:lnSpc>
              <a:spcBef>
                <a:spcPct val="20000"/>
              </a:spcBef>
              <a:spcAft>
                <a:spcPts val="600"/>
              </a:spcAft>
              <a:buClr>
                <a:srgbClr val="CBB98A"/>
              </a:buClr>
              <a:buFont typeface="Wingdings" charset="2"/>
              <a:buChar char="§"/>
            </a:lvl2pPr>
            <a:lvl3pPr marL="1143000" indent="-228600">
              <a:lnSpc>
                <a:spcPct val="100000"/>
              </a:lnSpc>
              <a:spcBef>
                <a:spcPct val="20000"/>
              </a:spcBef>
              <a:spcAft>
                <a:spcPts val="600"/>
              </a:spcAft>
              <a:buClr>
                <a:srgbClr val="CBB98A"/>
              </a:buClr>
              <a:buFont typeface="Wingdings" charset="2"/>
              <a:buChar char="§"/>
            </a:lvl3pPr>
            <a:lvl4pPr marL="1600200" indent="-228600">
              <a:lnSpc>
                <a:spcPct val="100000"/>
              </a:lnSpc>
              <a:spcBef>
                <a:spcPct val="20000"/>
              </a:spcBef>
              <a:spcAft>
                <a:spcPts val="600"/>
              </a:spcAft>
              <a:buClr>
                <a:srgbClr val="CBB98A"/>
              </a:buClr>
              <a:buFont typeface="Wingdings" charset="2"/>
              <a:buChar char="§"/>
              <a:defRPr sz="1200"/>
            </a:lvl4pPr>
            <a:lvl5pPr marL="2057400" indent="-228600">
              <a:lnSpc>
                <a:spcPct val="100000"/>
              </a:lnSpc>
              <a:spcBef>
                <a:spcPct val="20000"/>
              </a:spcBef>
              <a:spcAft>
                <a:spcPts val="600"/>
              </a:spcAft>
              <a:buClr>
                <a:srgbClr val="CBB98A"/>
              </a:buClr>
              <a:buFont typeface="Wingdings" charset="2"/>
              <a:buChar char="§"/>
              <a:defRPr sz="1200"/>
            </a:lvl5pPr>
            <a:lvl6pPr marL="2514600" indent="-228600" fontAlgn="base">
              <a:spcBef>
                <a:spcPct val="20000"/>
              </a:spcBef>
              <a:spcAft>
                <a:spcPct val="0"/>
              </a:spcAft>
              <a:buBlip>
                <a:blip r:embed="rId4"/>
              </a:buBlip>
              <a:defRPr sz="1200"/>
            </a:lvl6pPr>
            <a:lvl7pPr marL="2971800" indent="-228600" fontAlgn="base">
              <a:spcBef>
                <a:spcPct val="20000"/>
              </a:spcBef>
              <a:spcAft>
                <a:spcPct val="0"/>
              </a:spcAft>
              <a:buBlip>
                <a:blip r:embed="rId5"/>
              </a:buBlip>
              <a:defRPr sz="1200"/>
            </a:lvl7pPr>
            <a:lvl8pPr marL="3429000" indent="-228600" fontAlgn="base">
              <a:spcBef>
                <a:spcPct val="20000"/>
              </a:spcBef>
              <a:spcAft>
                <a:spcPct val="0"/>
              </a:spcAft>
              <a:buBlip>
                <a:blip r:embed="rId5"/>
              </a:buBlip>
              <a:defRPr sz="1200"/>
            </a:lvl8pPr>
            <a:lvl9pPr marL="3886200" indent="-228600" fontAlgn="base">
              <a:spcBef>
                <a:spcPct val="20000"/>
              </a:spcBef>
              <a:spcAft>
                <a:spcPct val="0"/>
              </a:spcAft>
              <a:buBlip>
                <a:blip r:embed="rId5"/>
              </a:buBlip>
              <a:defRPr sz="1200"/>
            </a:lvl9pPr>
          </a:lstStyle>
          <a:p>
            <a:r>
              <a:rPr lang="de-DE" dirty="0"/>
              <a:t>Start in der Höhe 0,</a:t>
            </a:r>
          </a:p>
          <a:p>
            <a:r>
              <a:rPr lang="de-DE" dirty="0"/>
              <a:t>Landung 2 Stunden später 40 m </a:t>
            </a:r>
            <a:r>
              <a:rPr lang="de-DE" dirty="0" smtClean="0"/>
              <a:t>höher, </a:t>
            </a:r>
            <a:endParaRPr lang="de-DE" dirty="0"/>
          </a:p>
          <a:p>
            <a:r>
              <a:rPr lang="de-DE" dirty="0"/>
              <a:t>40 min Steigflug, </a:t>
            </a:r>
          </a:p>
          <a:p>
            <a:r>
              <a:rPr lang="de-DE" dirty="0"/>
              <a:t>danach sinkt er etwas, </a:t>
            </a:r>
          </a:p>
          <a:p>
            <a:r>
              <a:rPr lang="de-DE" dirty="0"/>
              <a:t>n</a:t>
            </a:r>
            <a:r>
              <a:rPr lang="de-DE" dirty="0" smtClean="0"/>
              <a:t>ach </a:t>
            </a:r>
            <a:r>
              <a:rPr lang="de-DE" dirty="0"/>
              <a:t>1,5 Stunden maximale Höhe 2000 m</a:t>
            </a:r>
          </a:p>
        </p:txBody>
      </p:sp>
    </p:spTree>
    <p:extLst>
      <p:ext uri="{BB962C8B-B14F-4D97-AF65-F5344CB8AC3E}">
        <p14:creationId xmlns:p14="http://schemas.microsoft.com/office/powerpoint/2010/main" val="2086248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normAutofit/>
          </a:bodyPr>
          <a:lstStyle/>
          <a:p>
            <a:r>
              <a:rPr lang="de-DE" sz="2500" dirty="0"/>
              <a:t>Kontrollmöglichkeiten (algebraisch)</a:t>
            </a:r>
          </a:p>
        </p:txBody>
      </p:sp>
      <p:pic>
        <p:nvPicPr>
          <p:cNvPr id="5"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26992"/>
          <a:stretch/>
        </p:blipFill>
        <p:spPr bwMode="auto">
          <a:xfrm>
            <a:off x="2097000" y="1416186"/>
            <a:ext cx="4456200" cy="286475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8" name="Inhaltsplatzhalter 2"/>
          <p:cNvSpPr txBox="1">
            <a:spLocks/>
          </p:cNvSpPr>
          <p:nvPr/>
        </p:nvSpPr>
        <p:spPr>
          <a:xfrm>
            <a:off x="2097000" y="4419320"/>
            <a:ext cx="4456200" cy="1890000"/>
          </a:xfrm>
          <a:prstGeom prst="rect">
            <a:avLst/>
          </a:prstGeom>
          <a:noFill/>
          <a:ln w="25400">
            <a:noFill/>
            <a:miter lim="800000"/>
            <a:headEnd/>
            <a:tailEnd/>
          </a:ln>
        </p:spPr>
        <p:style>
          <a:lnRef idx="2">
            <a:schemeClr val="accent2"/>
          </a:lnRef>
          <a:fillRef idx="1">
            <a:schemeClr val="lt1"/>
          </a:fillRef>
          <a:effectRef idx="0">
            <a:schemeClr val="accent2"/>
          </a:effectRef>
          <a:fontRef idx="minor">
            <a:schemeClr val="dk1"/>
          </a:fontRef>
        </p:style>
        <p:txBody>
          <a:bodyPr vert="horz" wrap="square" lIns="108000" tIns="0" rIns="91440" bIns="45720" numCol="1" anchor="t" anchorCtr="0" compatLnSpc="1">
            <a:prstTxWarp prst="textNoShape">
              <a:avLst/>
            </a:prstTxWarp>
          </a:bodyPr>
          <a:lstStyle>
            <a:defPPr>
              <a:defRPr lang="de-DE"/>
            </a:defPPr>
            <a:lvl1pPr marL="285750" indent="-285750">
              <a:lnSpc>
                <a:spcPct val="90000"/>
              </a:lnSpc>
              <a:spcBef>
                <a:spcPts val="576"/>
              </a:spcBef>
              <a:spcAft>
                <a:spcPts val="600"/>
              </a:spcAft>
              <a:buClr>
                <a:srgbClr val="327A87"/>
              </a:buClr>
              <a:buFont typeface="Arial" panose="020B0604020202020204" pitchFamily="34" charset="0"/>
              <a:buChar char="•"/>
              <a:defRPr sz="1800">
                <a:solidFill>
                  <a:schemeClr val="tx1"/>
                </a:solidFill>
                <a:latin typeface="Calibri"/>
                <a:cs typeface="Calibri"/>
              </a:defRPr>
            </a:lvl1pPr>
            <a:lvl2pPr marL="742950" indent="-285750">
              <a:lnSpc>
                <a:spcPct val="100000"/>
              </a:lnSpc>
              <a:spcBef>
                <a:spcPct val="20000"/>
              </a:spcBef>
              <a:spcAft>
                <a:spcPts val="600"/>
              </a:spcAft>
              <a:buClr>
                <a:srgbClr val="CBB98A"/>
              </a:buClr>
              <a:buFont typeface="Wingdings" charset="2"/>
              <a:buChar char="§"/>
            </a:lvl2pPr>
            <a:lvl3pPr marL="1143000" indent="-228600">
              <a:lnSpc>
                <a:spcPct val="100000"/>
              </a:lnSpc>
              <a:spcBef>
                <a:spcPct val="20000"/>
              </a:spcBef>
              <a:spcAft>
                <a:spcPts val="600"/>
              </a:spcAft>
              <a:buClr>
                <a:srgbClr val="CBB98A"/>
              </a:buClr>
              <a:buFont typeface="Wingdings" charset="2"/>
              <a:buChar char="§"/>
            </a:lvl3pPr>
            <a:lvl4pPr marL="1600200" indent="-228600">
              <a:lnSpc>
                <a:spcPct val="100000"/>
              </a:lnSpc>
              <a:spcBef>
                <a:spcPct val="20000"/>
              </a:spcBef>
              <a:spcAft>
                <a:spcPts val="600"/>
              </a:spcAft>
              <a:buClr>
                <a:srgbClr val="CBB98A"/>
              </a:buClr>
              <a:buFont typeface="Wingdings" charset="2"/>
              <a:buChar char="§"/>
              <a:defRPr sz="1200"/>
            </a:lvl4pPr>
            <a:lvl5pPr marL="2057400" indent="-228600">
              <a:lnSpc>
                <a:spcPct val="100000"/>
              </a:lnSpc>
              <a:spcBef>
                <a:spcPct val="20000"/>
              </a:spcBef>
              <a:spcAft>
                <a:spcPts val="600"/>
              </a:spcAft>
              <a:buClr>
                <a:srgbClr val="CBB98A"/>
              </a:buClr>
              <a:buFont typeface="Wingdings" charset="2"/>
              <a:buChar char="§"/>
              <a:defRPr sz="1200"/>
            </a:lvl5pPr>
            <a:lvl6pPr marL="2514600" indent="-228600" fontAlgn="base">
              <a:spcBef>
                <a:spcPct val="20000"/>
              </a:spcBef>
              <a:spcAft>
                <a:spcPct val="0"/>
              </a:spcAft>
              <a:buBlip>
                <a:blip r:embed="rId4"/>
              </a:buBlip>
              <a:defRPr sz="1200"/>
            </a:lvl6pPr>
            <a:lvl7pPr marL="2971800" indent="-228600" fontAlgn="base">
              <a:spcBef>
                <a:spcPct val="20000"/>
              </a:spcBef>
              <a:spcAft>
                <a:spcPct val="0"/>
              </a:spcAft>
              <a:buBlip>
                <a:blip r:embed="rId5"/>
              </a:buBlip>
              <a:defRPr sz="1200"/>
            </a:lvl7pPr>
            <a:lvl8pPr marL="3429000" indent="-228600" fontAlgn="base">
              <a:spcBef>
                <a:spcPct val="20000"/>
              </a:spcBef>
              <a:spcAft>
                <a:spcPct val="0"/>
              </a:spcAft>
              <a:buBlip>
                <a:blip r:embed="rId5"/>
              </a:buBlip>
              <a:defRPr sz="1200"/>
            </a:lvl8pPr>
            <a:lvl9pPr marL="3886200" indent="-228600" fontAlgn="base">
              <a:spcBef>
                <a:spcPct val="20000"/>
              </a:spcBef>
              <a:spcAft>
                <a:spcPct val="0"/>
              </a:spcAft>
              <a:buBlip>
                <a:blip r:embed="rId5"/>
              </a:buBlip>
              <a:defRPr sz="1200"/>
            </a:lvl9pPr>
          </a:lstStyle>
          <a:p>
            <a:pPr>
              <a:buClr>
                <a:schemeClr val="tx2"/>
              </a:buClr>
              <a:buFont typeface="Wingdings" charset="2"/>
              <a:buChar char="§"/>
            </a:pPr>
            <a:r>
              <a:rPr lang="de-DE" dirty="0"/>
              <a:t>Start in der Höhe 0,</a:t>
            </a:r>
          </a:p>
          <a:p>
            <a:pPr>
              <a:buClr>
                <a:schemeClr val="tx2"/>
              </a:buClr>
              <a:buFont typeface="Wingdings" charset="2"/>
              <a:buChar char="§"/>
            </a:pPr>
            <a:r>
              <a:rPr lang="de-DE" dirty="0"/>
              <a:t>Landung 2 Stunden später 40 m </a:t>
            </a:r>
            <a:r>
              <a:rPr lang="de-DE" dirty="0" smtClean="0"/>
              <a:t>höher,</a:t>
            </a:r>
            <a:endParaRPr lang="de-DE" dirty="0"/>
          </a:p>
          <a:p>
            <a:pPr>
              <a:buClr>
                <a:schemeClr val="tx2"/>
              </a:buClr>
              <a:buFont typeface="Wingdings" charset="2"/>
              <a:buChar char="§"/>
            </a:pPr>
            <a:r>
              <a:rPr lang="de-DE" dirty="0"/>
              <a:t>40 min Steigflug, </a:t>
            </a:r>
          </a:p>
          <a:p>
            <a:pPr>
              <a:buClr>
                <a:schemeClr val="tx2"/>
              </a:buClr>
              <a:buFont typeface="Wingdings" charset="2"/>
              <a:buChar char="§"/>
            </a:pPr>
            <a:r>
              <a:rPr lang="de-DE" dirty="0"/>
              <a:t>danach sinkt er etwas, </a:t>
            </a:r>
          </a:p>
          <a:p>
            <a:pPr>
              <a:buClr>
                <a:schemeClr val="tx2"/>
              </a:buClr>
              <a:buFont typeface="Wingdings" charset="2"/>
              <a:buChar char="§"/>
            </a:pPr>
            <a:r>
              <a:rPr lang="de-DE" dirty="0"/>
              <a:t>n</a:t>
            </a:r>
            <a:r>
              <a:rPr lang="de-DE" dirty="0" smtClean="0"/>
              <a:t>ach </a:t>
            </a:r>
            <a:r>
              <a:rPr lang="de-DE" dirty="0"/>
              <a:t>1,5 Stunden maximale Höhe 2000 m</a:t>
            </a:r>
          </a:p>
        </p:txBody>
      </p:sp>
    </p:spTree>
    <p:extLst>
      <p:ext uri="{BB962C8B-B14F-4D97-AF65-F5344CB8AC3E}">
        <p14:creationId xmlns:p14="http://schemas.microsoft.com/office/powerpoint/2010/main" val="1608698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normAutofit/>
          </a:bodyPr>
          <a:lstStyle/>
          <a:p>
            <a:r>
              <a:rPr lang="de-DE" sz="2500" dirty="0"/>
              <a:t>Kontrollmöglichkeiten (numerisch)</a:t>
            </a:r>
          </a:p>
        </p:txBody>
      </p:sp>
      <p:pic>
        <p:nvPicPr>
          <p:cNvPr id="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43843"/>
          <a:stretch/>
        </p:blipFill>
        <p:spPr bwMode="auto">
          <a:xfrm>
            <a:off x="2051671" y="1582593"/>
            <a:ext cx="4605824" cy="242247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Inhaltsplatzhalter 2"/>
          <p:cNvSpPr txBox="1">
            <a:spLocks/>
          </p:cNvSpPr>
          <p:nvPr/>
        </p:nvSpPr>
        <p:spPr>
          <a:xfrm>
            <a:off x="2051670" y="4197000"/>
            <a:ext cx="4605825" cy="1890000"/>
          </a:xfrm>
          <a:prstGeom prst="rect">
            <a:avLst/>
          </a:prstGeom>
          <a:noFill/>
          <a:ln w="25400">
            <a:noFill/>
            <a:miter lim="800000"/>
            <a:headEnd/>
            <a:tailEnd/>
          </a:ln>
        </p:spPr>
        <p:style>
          <a:lnRef idx="2">
            <a:schemeClr val="accent2"/>
          </a:lnRef>
          <a:fillRef idx="1">
            <a:schemeClr val="lt1"/>
          </a:fillRef>
          <a:effectRef idx="0">
            <a:schemeClr val="accent2"/>
          </a:effectRef>
          <a:fontRef idx="minor">
            <a:schemeClr val="dk1"/>
          </a:fontRef>
        </p:style>
        <p:txBody>
          <a:bodyPr vert="horz" wrap="square" lIns="108000" tIns="0" rIns="91440" bIns="45720" numCol="1" anchor="t" anchorCtr="0" compatLnSpc="1">
            <a:prstTxWarp prst="textNoShape">
              <a:avLst/>
            </a:prstTxWarp>
          </a:bodyPr>
          <a:lstStyle>
            <a:lvl1pPr marL="342000" indent="-342900" algn="ctr">
              <a:lnSpc>
                <a:spcPct val="100000"/>
              </a:lnSpc>
              <a:spcBef>
                <a:spcPts val="576"/>
              </a:spcBef>
              <a:spcAft>
                <a:spcPts val="600"/>
              </a:spcAft>
              <a:buClr>
                <a:srgbClr val="CBB98A"/>
              </a:buClr>
              <a:buFont typeface="Arial" charset="0"/>
              <a:buNone/>
              <a:defRPr>
                <a:solidFill>
                  <a:schemeClr val="tx1"/>
                </a:solidFill>
                <a:latin typeface="Calibri"/>
                <a:cs typeface="Calibri"/>
              </a:defRPr>
            </a:lvl1pPr>
            <a:lvl2pPr marL="742950" indent="-285750">
              <a:lnSpc>
                <a:spcPct val="100000"/>
              </a:lnSpc>
              <a:spcBef>
                <a:spcPct val="20000"/>
              </a:spcBef>
              <a:spcAft>
                <a:spcPts val="600"/>
              </a:spcAft>
              <a:buClr>
                <a:srgbClr val="CBB98A"/>
              </a:buClr>
              <a:buFont typeface="Wingdings" charset="2"/>
              <a:buChar char="§"/>
            </a:lvl2pPr>
            <a:lvl3pPr marL="1143000" indent="-228600">
              <a:lnSpc>
                <a:spcPct val="100000"/>
              </a:lnSpc>
              <a:spcBef>
                <a:spcPct val="20000"/>
              </a:spcBef>
              <a:spcAft>
                <a:spcPts val="600"/>
              </a:spcAft>
              <a:buClr>
                <a:srgbClr val="CBB98A"/>
              </a:buClr>
              <a:buFont typeface="Wingdings" charset="2"/>
              <a:buChar char="§"/>
            </a:lvl3pPr>
            <a:lvl4pPr marL="1600200" indent="-228600">
              <a:lnSpc>
                <a:spcPct val="100000"/>
              </a:lnSpc>
              <a:spcBef>
                <a:spcPct val="20000"/>
              </a:spcBef>
              <a:spcAft>
                <a:spcPts val="600"/>
              </a:spcAft>
              <a:buClr>
                <a:srgbClr val="CBB98A"/>
              </a:buClr>
              <a:buFont typeface="Wingdings" charset="2"/>
              <a:buChar char="§"/>
              <a:defRPr sz="1200"/>
            </a:lvl4pPr>
            <a:lvl5pPr marL="2057400" indent="-228600">
              <a:lnSpc>
                <a:spcPct val="100000"/>
              </a:lnSpc>
              <a:spcBef>
                <a:spcPct val="20000"/>
              </a:spcBef>
              <a:spcAft>
                <a:spcPts val="600"/>
              </a:spcAft>
              <a:buClr>
                <a:srgbClr val="CBB98A"/>
              </a:buClr>
              <a:buFont typeface="Wingdings" charset="2"/>
              <a:buChar char="§"/>
              <a:defRPr sz="1200"/>
            </a:lvl5pPr>
            <a:lvl6pPr marL="2514600" indent="-228600" fontAlgn="base">
              <a:spcBef>
                <a:spcPct val="20000"/>
              </a:spcBef>
              <a:spcAft>
                <a:spcPct val="0"/>
              </a:spcAft>
              <a:buBlip>
                <a:blip r:embed="rId4"/>
              </a:buBlip>
              <a:defRPr sz="1200"/>
            </a:lvl6pPr>
            <a:lvl7pPr marL="2971800" indent="-228600" fontAlgn="base">
              <a:spcBef>
                <a:spcPct val="20000"/>
              </a:spcBef>
              <a:spcAft>
                <a:spcPct val="0"/>
              </a:spcAft>
              <a:buBlip>
                <a:blip r:embed="rId5"/>
              </a:buBlip>
              <a:defRPr sz="1200"/>
            </a:lvl7pPr>
            <a:lvl8pPr marL="3429000" indent="-228600" fontAlgn="base">
              <a:spcBef>
                <a:spcPct val="20000"/>
              </a:spcBef>
              <a:spcAft>
                <a:spcPct val="0"/>
              </a:spcAft>
              <a:buBlip>
                <a:blip r:embed="rId5"/>
              </a:buBlip>
              <a:defRPr sz="1200"/>
            </a:lvl8pPr>
            <a:lvl9pPr marL="3886200" indent="-228600" fontAlgn="base">
              <a:spcBef>
                <a:spcPct val="20000"/>
              </a:spcBef>
              <a:spcAft>
                <a:spcPct val="0"/>
              </a:spcAft>
              <a:buBlip>
                <a:blip r:embed="rId5"/>
              </a:buBlip>
              <a:defRPr sz="1200"/>
            </a:lvl9pPr>
          </a:lstStyle>
          <a:p>
            <a:pPr marL="285750" indent="-285750" algn="l">
              <a:lnSpc>
                <a:spcPct val="90000"/>
              </a:lnSpc>
              <a:buClr>
                <a:schemeClr val="tx2"/>
              </a:buClr>
              <a:buFont typeface="Wingdings" charset="2"/>
              <a:buChar char="§"/>
            </a:pPr>
            <a:r>
              <a:rPr lang="de-DE" sz="1800" dirty="0"/>
              <a:t>Start in der Höhe 0,</a:t>
            </a:r>
          </a:p>
          <a:p>
            <a:pPr marL="285750" indent="-285750" algn="l">
              <a:lnSpc>
                <a:spcPct val="90000"/>
              </a:lnSpc>
              <a:buClr>
                <a:schemeClr val="tx2"/>
              </a:buClr>
              <a:buFont typeface="Wingdings" charset="2"/>
              <a:buChar char="§"/>
            </a:pPr>
            <a:r>
              <a:rPr lang="de-DE" sz="1800" dirty="0"/>
              <a:t>Landung 2 Stunden später 40 m höher </a:t>
            </a:r>
          </a:p>
          <a:p>
            <a:pPr marL="285750" indent="-285750" algn="l">
              <a:lnSpc>
                <a:spcPct val="90000"/>
              </a:lnSpc>
              <a:buClr>
                <a:schemeClr val="tx2"/>
              </a:buClr>
              <a:buFont typeface="Wingdings" charset="2"/>
              <a:buChar char="§"/>
            </a:pPr>
            <a:r>
              <a:rPr lang="de-DE" sz="1800" dirty="0"/>
              <a:t>40 min Steigflug, </a:t>
            </a:r>
          </a:p>
          <a:p>
            <a:pPr marL="285750" indent="-285750" algn="l">
              <a:lnSpc>
                <a:spcPct val="90000"/>
              </a:lnSpc>
              <a:buClr>
                <a:schemeClr val="tx2"/>
              </a:buClr>
              <a:buFont typeface="Wingdings" charset="2"/>
              <a:buChar char="§"/>
            </a:pPr>
            <a:r>
              <a:rPr lang="de-DE" sz="1800" dirty="0"/>
              <a:t>danach sinkt er etwas, </a:t>
            </a:r>
          </a:p>
          <a:p>
            <a:pPr marL="285750" indent="-285750" algn="l">
              <a:lnSpc>
                <a:spcPct val="90000"/>
              </a:lnSpc>
              <a:buClr>
                <a:schemeClr val="tx2"/>
              </a:buClr>
              <a:buFont typeface="Wingdings" charset="2"/>
              <a:buChar char="§"/>
            </a:pPr>
            <a:r>
              <a:rPr lang="de-DE" sz="1800" dirty="0"/>
              <a:t>Nach 1,5 Stunden maximale Höhe 2000 m</a:t>
            </a:r>
          </a:p>
        </p:txBody>
      </p:sp>
    </p:spTree>
    <p:extLst>
      <p:ext uri="{BB962C8B-B14F-4D97-AF65-F5344CB8AC3E}">
        <p14:creationId xmlns:p14="http://schemas.microsoft.com/office/powerpoint/2010/main" val="580355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p:cNvPicPr>
            <a:picLocks noChangeAspect="1"/>
          </p:cNvPicPr>
          <p:nvPr/>
        </p:nvPicPr>
        <p:blipFill>
          <a:blip r:embed="rId3"/>
          <a:stretch>
            <a:fillRect/>
          </a:stretch>
        </p:blipFill>
        <p:spPr>
          <a:xfrm>
            <a:off x="159178" y="459000"/>
            <a:ext cx="8825644" cy="5652000"/>
          </a:xfrm>
          <a:prstGeom prst="rect">
            <a:avLst/>
          </a:prstGeom>
        </p:spPr>
      </p:pic>
      <p:sp>
        <p:nvSpPr>
          <p:cNvPr id="2" name="Textfeld 1"/>
          <p:cNvSpPr txBox="1"/>
          <p:nvPr/>
        </p:nvSpPr>
        <p:spPr>
          <a:xfrm>
            <a:off x="7380312" y="6309320"/>
            <a:ext cx="2016224" cy="276999"/>
          </a:xfrm>
          <a:prstGeom prst="rect">
            <a:avLst/>
          </a:prstGeom>
          <a:noFill/>
        </p:spPr>
        <p:txBody>
          <a:bodyPr wrap="square" rtlCol="0">
            <a:spAutoFit/>
          </a:bodyPr>
          <a:lstStyle/>
          <a:p>
            <a:r>
              <a:rPr lang="de-DE" sz="1200" dirty="0"/>
              <a:t>(Blum &amp; </a:t>
            </a:r>
            <a:r>
              <a:rPr lang="de-DE" sz="1200" dirty="0" err="1"/>
              <a:t>Leiß</a:t>
            </a:r>
            <a:r>
              <a:rPr lang="de-DE" sz="1200" dirty="0"/>
              <a:t> 2005)</a:t>
            </a:r>
            <a:endParaRPr lang="de-DE" sz="1200" dirty="0">
              <a:latin typeface="Calibri" panose="020F0502020204030204" pitchFamily="34" charset="0"/>
            </a:endParaRPr>
          </a:p>
        </p:txBody>
      </p:sp>
    </p:spTree>
    <p:extLst>
      <p:ext uri="{BB962C8B-B14F-4D97-AF65-F5344CB8AC3E}">
        <p14:creationId xmlns:p14="http://schemas.microsoft.com/office/powerpoint/2010/main" val="9584963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normAutofit/>
          </a:bodyPr>
          <a:lstStyle/>
          <a:p>
            <a:r>
              <a:rPr lang="de-DE" sz="2500" dirty="0"/>
              <a:t>Arbeitsauftrag</a:t>
            </a:r>
          </a:p>
        </p:txBody>
      </p:sp>
      <p:grpSp>
        <p:nvGrpSpPr>
          <p:cNvPr id="2" name="Gruppierung 1"/>
          <p:cNvGrpSpPr/>
          <p:nvPr/>
        </p:nvGrpSpPr>
        <p:grpSpPr>
          <a:xfrm>
            <a:off x="-108520" y="1376772"/>
            <a:ext cx="9191562" cy="4261395"/>
            <a:chOff x="-108520" y="1376772"/>
            <a:chExt cx="9191562" cy="4261395"/>
          </a:xfrm>
        </p:grpSpPr>
        <p:sp>
          <p:nvSpPr>
            <p:cNvPr id="7" name="Rechteck 6"/>
            <p:cNvSpPr/>
            <p:nvPr/>
          </p:nvSpPr>
          <p:spPr bwMode="auto">
            <a:xfrm>
              <a:off x="-108520" y="1376772"/>
              <a:ext cx="9191562" cy="4212467"/>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solidFill>
                  <a:schemeClr val="accent2"/>
                </a:solidFill>
                <a:latin typeface="Calibri" panose="020F0502020204030204" pitchFamily="34" charset="0"/>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984" y="1556792"/>
              <a:ext cx="4494391" cy="2880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Inhaltsplatzhalter 2"/>
            <p:cNvSpPr txBox="1">
              <a:spLocks/>
            </p:cNvSpPr>
            <p:nvPr/>
          </p:nvSpPr>
          <p:spPr>
            <a:xfrm>
              <a:off x="324000" y="1556792"/>
              <a:ext cx="4240522" cy="4081375"/>
            </a:xfrm>
            <a:prstGeom prst="rect">
              <a:avLst/>
            </a:prstGeom>
          </p:spPr>
          <p:txBody>
            <a:bodyPr>
              <a:normAutofit/>
            </a:bodyPr>
            <a:lst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4"/>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5"/>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5"/>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5"/>
                </a:buBlip>
                <a:defRPr sz="1200">
                  <a:solidFill>
                    <a:schemeClr val="tx1"/>
                  </a:solidFill>
                  <a:latin typeface="+mn-lt"/>
                  <a:ea typeface="+mn-ea"/>
                </a:defRPr>
              </a:lvl9pPr>
            </a:lstStyle>
            <a:p>
              <a:pPr marL="0" indent="0">
                <a:buFont typeface="Wingdings" charset="2"/>
                <a:buNone/>
              </a:pPr>
              <a:r>
                <a:rPr lang="de-DE" b="1" dirty="0"/>
                <a:t>Arbeiten Sie in Ihrer Gruppe:</a:t>
              </a:r>
            </a:p>
            <a:p>
              <a:pPr marL="342900"/>
              <a:r>
                <a:rPr lang="de-DE" dirty="0"/>
                <a:t>Bearbeiten Sie bitte die Erdölaufgabe.</a:t>
              </a:r>
            </a:p>
            <a:p>
              <a:pPr marL="342900"/>
              <a:r>
                <a:rPr lang="de-DE" dirty="0"/>
                <a:t>Achten Sie bei der Bearbeitung </a:t>
              </a:r>
              <a:r>
                <a:rPr lang="de-DE" dirty="0" smtClean="0"/>
                <a:t/>
              </a:r>
              <a:br>
                <a:rPr lang="de-DE" dirty="0" smtClean="0"/>
              </a:br>
              <a:r>
                <a:rPr lang="de-DE" dirty="0" smtClean="0"/>
                <a:t>auf </a:t>
              </a:r>
              <a:r>
                <a:rPr lang="de-DE" dirty="0"/>
                <a:t>die Aspekte des Modellierungskreislaufes, </a:t>
              </a:r>
              <a:r>
                <a:rPr lang="de-DE" dirty="0" smtClean="0"/>
                <a:t>die </a:t>
              </a:r>
              <a:r>
                <a:rPr lang="de-DE" dirty="0"/>
                <a:t>in dieser Aufgabe zum </a:t>
              </a:r>
              <a:r>
                <a:rPr lang="de-DE" dirty="0" smtClean="0"/>
                <a:t>Tragen </a:t>
              </a:r>
              <a:r>
                <a:rPr lang="de-DE" dirty="0"/>
                <a:t>kommen.</a:t>
              </a:r>
            </a:p>
          </p:txBody>
        </p:sp>
        <p:sp>
          <p:nvSpPr>
            <p:cNvPr id="6" name="Inhaltsplatzhalter 2"/>
            <p:cNvSpPr txBox="1">
              <a:spLocks/>
            </p:cNvSpPr>
            <p:nvPr/>
          </p:nvSpPr>
          <p:spPr>
            <a:xfrm>
              <a:off x="323528" y="4702063"/>
              <a:ext cx="7532359" cy="936104"/>
            </a:xfrm>
            <a:prstGeom prst="rect">
              <a:avLst/>
            </a:prstGeom>
          </p:spPr>
          <p:txBody>
            <a:bodyPr>
              <a:normAutofit/>
            </a:bodyPr>
            <a:lst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4"/>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5"/>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5"/>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5"/>
                </a:buBlip>
                <a:defRPr sz="1200">
                  <a:solidFill>
                    <a:schemeClr val="tx1"/>
                  </a:solidFill>
                  <a:latin typeface="+mn-lt"/>
                  <a:ea typeface="+mn-ea"/>
                </a:defRPr>
              </a:lvl9pPr>
            </a:lstStyle>
            <a:p>
              <a:pPr marL="342900"/>
              <a:r>
                <a:rPr lang="de-DE" dirty="0"/>
                <a:t>Überlegen Sie, in welcher Form die Lösungen dokumentiert werden müssten, wenn Ihre Schüler die Aufgabe bearbeiten.</a:t>
              </a:r>
            </a:p>
          </p:txBody>
        </p:sp>
      </p:grpSp>
    </p:spTree>
    <p:extLst>
      <p:ext uri="{BB962C8B-B14F-4D97-AF65-F5344CB8AC3E}">
        <p14:creationId xmlns:p14="http://schemas.microsoft.com/office/powerpoint/2010/main" val="11740914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2" name="Rechteck 11"/>
          <p:cNvSpPr/>
          <p:nvPr/>
        </p:nvSpPr>
        <p:spPr bwMode="auto">
          <a:xfrm>
            <a:off x="-108520" y="1948960"/>
            <a:ext cx="6912768" cy="530720"/>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8" name="Titel 7"/>
          <p:cNvSpPr>
            <a:spLocks noGrp="1"/>
          </p:cNvSpPr>
          <p:nvPr>
            <p:ph type="title"/>
          </p:nvPr>
        </p:nvSpPr>
        <p:spPr/>
        <p:txBody>
          <a:bodyPr>
            <a:normAutofit fontScale="90000"/>
          </a:bodyPr>
          <a:lstStyle/>
          <a:p>
            <a:r>
              <a:rPr lang="en-GB" dirty="0" err="1"/>
              <a:t>Gliederung</a:t>
            </a:r>
            <a:endParaRPr lang="en-GB" dirty="0"/>
          </a:p>
        </p:txBody>
      </p:sp>
      <p:sp>
        <p:nvSpPr>
          <p:cNvPr id="9" name="Inhaltsplatzhalter 8"/>
          <p:cNvSpPr>
            <a:spLocks noGrp="1"/>
          </p:cNvSpPr>
          <p:nvPr>
            <p:ph idx="1"/>
          </p:nvPr>
        </p:nvSpPr>
        <p:spPr/>
        <p:txBody>
          <a:bodyPr/>
          <a:lstStyle/>
          <a:p>
            <a:pPr marL="514350" indent="-514350">
              <a:buClr>
                <a:srgbClr val="327A86"/>
              </a:buClr>
              <a:buAutoNum type="arabicPeriod"/>
            </a:pPr>
            <a:r>
              <a:rPr lang="de-DE" sz="2500" dirty="0"/>
              <a:t>Modellieren im Mathematikunterricht</a:t>
            </a:r>
          </a:p>
          <a:p>
            <a:pPr marL="514350" indent="-514350">
              <a:buClr>
                <a:srgbClr val="327A86"/>
              </a:buClr>
              <a:buAutoNum type="arabicPeriod"/>
            </a:pPr>
            <a:r>
              <a:rPr lang="de-DE" sz="2500" dirty="0">
                <a:solidFill>
                  <a:schemeClr val="tx2"/>
                </a:solidFill>
              </a:rPr>
              <a:t>Messwerterfassung</a:t>
            </a:r>
          </a:p>
          <a:p>
            <a:pPr marL="514350" indent="-514350">
              <a:buClr>
                <a:srgbClr val="327A86"/>
              </a:buClr>
              <a:buAutoNum type="arabicPeriod"/>
            </a:pPr>
            <a:r>
              <a:rPr lang="de-DE" sz="2500" dirty="0"/>
              <a:t>Simulationen im </a:t>
            </a:r>
            <a:r>
              <a:rPr lang="de-DE" sz="2500" dirty="0" err="1"/>
              <a:t>Stochastikunterricht</a:t>
            </a:r>
            <a:endParaRPr lang="de-DE" sz="2500" dirty="0"/>
          </a:p>
          <a:p>
            <a:pPr marL="514350" indent="-514350">
              <a:buClr>
                <a:srgbClr val="327A86"/>
              </a:buClr>
              <a:buAutoNum type="arabicPeriod"/>
            </a:pPr>
            <a:r>
              <a:rPr lang="de-DE" sz="2500" dirty="0"/>
              <a:t>Ausblick</a:t>
            </a:r>
          </a:p>
        </p:txBody>
      </p:sp>
    </p:spTree>
    <p:extLst>
      <p:ext uri="{BB962C8B-B14F-4D97-AF65-F5344CB8AC3E}">
        <p14:creationId xmlns:p14="http://schemas.microsoft.com/office/powerpoint/2010/main" val="21463405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11"/>
          <p:cNvSpPr>
            <a:spLocks noGrp="1"/>
          </p:cNvSpPr>
          <p:nvPr>
            <p:ph type="ctrTitle"/>
          </p:nvPr>
        </p:nvSpPr>
        <p:spPr>
          <a:xfrm>
            <a:off x="633963" y="3861048"/>
            <a:ext cx="5882253" cy="2592288"/>
          </a:xfrm>
        </p:spPr>
        <p:txBody>
          <a:bodyPr>
            <a:noAutofit/>
          </a:bodyPr>
          <a:lstStyle/>
          <a:p>
            <a:r>
              <a:rPr lang="de-DE" sz="2800" dirty="0" smtClean="0">
                <a:solidFill>
                  <a:schemeClr val="bg1"/>
                </a:solidFill>
              </a:rPr>
              <a:t>Baustein 2</a:t>
            </a:r>
            <a:r>
              <a:rPr lang="de-DE" sz="2800" dirty="0">
                <a:solidFill>
                  <a:schemeClr val="bg1"/>
                </a:solidFill>
              </a:rPr>
              <a:t> </a:t>
            </a:r>
            <a:r>
              <a:rPr lang="de-DE" sz="2800" dirty="0" smtClean="0">
                <a:solidFill>
                  <a:schemeClr val="bg1"/>
                </a:solidFill>
              </a:rPr>
              <a:t>| Aufgaben</a:t>
            </a:r>
            <a:r>
              <a:rPr lang="de-DE" dirty="0">
                <a:solidFill>
                  <a:schemeClr val="bg1"/>
                </a:solidFill>
              </a:rPr>
              <a:t/>
            </a:r>
            <a:br>
              <a:rPr lang="de-DE" dirty="0">
                <a:solidFill>
                  <a:schemeClr val="bg1"/>
                </a:solidFill>
              </a:rPr>
            </a:br>
            <a:r>
              <a:rPr lang="de-DE" sz="2400" b="0" dirty="0">
                <a:solidFill>
                  <a:schemeClr val="bg1"/>
                </a:solidFill>
              </a:rPr>
              <a:t>Aufgaben mit digitalen Werkzeugen </a:t>
            </a:r>
            <a:r>
              <a:rPr lang="de-DE" sz="2400" b="0" dirty="0" smtClean="0">
                <a:solidFill>
                  <a:schemeClr val="bg1"/>
                </a:solidFill>
              </a:rPr>
              <a:t/>
            </a:r>
            <a:br>
              <a:rPr lang="de-DE" sz="2400" b="0" dirty="0" smtClean="0">
                <a:solidFill>
                  <a:schemeClr val="bg1"/>
                </a:solidFill>
              </a:rPr>
            </a:br>
            <a:r>
              <a:rPr lang="de-DE" sz="2400" b="0" dirty="0" smtClean="0">
                <a:solidFill>
                  <a:schemeClr val="bg1"/>
                </a:solidFill>
              </a:rPr>
              <a:t>mit </a:t>
            </a:r>
            <a:r>
              <a:rPr lang="de-DE" sz="2400" b="0" dirty="0">
                <a:solidFill>
                  <a:schemeClr val="bg1"/>
                </a:solidFill>
              </a:rPr>
              <a:t>dem Schwerpunkt auf Modellierungsaufgaben in Analysis </a:t>
            </a:r>
            <a:r>
              <a:rPr lang="de-DE" dirty="0">
                <a:solidFill>
                  <a:schemeClr val="bg1"/>
                </a:solidFill>
              </a:rPr>
              <a:t/>
            </a:r>
            <a:br>
              <a:rPr lang="de-DE" dirty="0">
                <a:solidFill>
                  <a:schemeClr val="bg1"/>
                </a:solidFill>
              </a:rPr>
            </a:br>
            <a:endParaRPr lang="de-DE" b="0" dirty="0">
              <a:solidFill>
                <a:schemeClr val="bg1"/>
              </a:solidFill>
            </a:endParaRPr>
          </a:p>
        </p:txBody>
      </p:sp>
      <p:pic>
        <p:nvPicPr>
          <p:cNvPr id="8" name="Bildplatzhalter 7"/>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rcRect t="14965" b="14965"/>
          <a:stretch>
            <a:fillRect/>
          </a:stretch>
        </p:blipFill>
        <p:spPr>
          <a:xfrm>
            <a:off x="0" y="1485776"/>
            <a:ext cx="7080250" cy="1727200"/>
          </a:xfrm>
        </p:spPr>
      </p:pic>
      <p:pic>
        <p:nvPicPr>
          <p:cNvPr id="7" name="Grafik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15852" y="556319"/>
            <a:ext cx="3373015" cy="617018"/>
          </a:xfrm>
          <a:prstGeom prst="rect">
            <a:avLst/>
          </a:prstGeom>
        </p:spPr>
      </p:pic>
    </p:spTree>
    <p:extLst>
      <p:ext uri="{BB962C8B-B14F-4D97-AF65-F5344CB8AC3E}">
        <p14:creationId xmlns:p14="http://schemas.microsoft.com/office/powerpoint/2010/main" val="1718681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7"/>
          </p:nvPr>
        </p:nvSpPr>
        <p:spPr>
          <a:xfrm>
            <a:off x="393074" y="1124744"/>
            <a:ext cx="8427398" cy="288032"/>
          </a:xfrm>
        </p:spPr>
        <p:txBody>
          <a:bodyPr/>
          <a:lstStyle/>
          <a:p>
            <a:r>
              <a:rPr lang="de-DE" dirty="0" smtClean="0"/>
              <a:t>Studie nach Ganter 2013</a:t>
            </a:r>
            <a:endParaRPr lang="de-DE" dirty="0"/>
          </a:p>
        </p:txBody>
      </p:sp>
      <p:sp>
        <p:nvSpPr>
          <p:cNvPr id="3" name="Titel 2"/>
          <p:cNvSpPr>
            <a:spLocks noGrp="1"/>
          </p:cNvSpPr>
          <p:nvPr>
            <p:ph type="title"/>
          </p:nvPr>
        </p:nvSpPr>
        <p:spPr/>
        <p:txBody>
          <a:bodyPr>
            <a:normAutofit fontScale="90000"/>
          </a:bodyPr>
          <a:lstStyle/>
          <a:p>
            <a:r>
              <a:rPr lang="de-DE" dirty="0" smtClean="0"/>
              <a:t>Experiment vs. traditioneller Unterricht?</a:t>
            </a:r>
            <a:endParaRPr lang="de-DE" dirty="0"/>
          </a:p>
        </p:txBody>
      </p:sp>
      <p:graphicFrame>
        <p:nvGraphicFramePr>
          <p:cNvPr id="5" name="Inhaltsplatzhalter 4"/>
          <p:cNvGraphicFramePr>
            <a:graphicFrameLocks noGrp="1"/>
          </p:cNvGraphicFramePr>
          <p:nvPr>
            <p:ph idx="1"/>
            <p:extLst>
              <p:ext uri="{D42A27DB-BD31-4B8C-83A1-F6EECF244321}">
                <p14:modId xmlns:p14="http://schemas.microsoft.com/office/powerpoint/2010/main" val="1587749754"/>
              </p:ext>
            </p:extLst>
          </p:nvPr>
        </p:nvGraphicFramePr>
        <p:xfrm>
          <a:off x="449785" y="1497747"/>
          <a:ext cx="8023614" cy="2746884"/>
        </p:xfrm>
        <a:graphic>
          <a:graphicData uri="http://schemas.openxmlformats.org/drawingml/2006/table">
            <a:tbl>
              <a:tblPr firstRow="1" bandRow="1">
                <a:tableStyleId>{5C22544A-7EE6-4342-B048-85BDC9FD1C3A}</a:tableStyleId>
              </a:tblPr>
              <a:tblGrid>
                <a:gridCol w="4011807"/>
                <a:gridCol w="4011807"/>
              </a:tblGrid>
              <a:tr h="826644">
                <a:tc>
                  <a:txBody>
                    <a:bodyPr/>
                    <a:lstStyle/>
                    <a:p>
                      <a:r>
                        <a:rPr lang="de-DE" dirty="0" smtClean="0">
                          <a:latin typeface="Calibri" charset="0"/>
                          <a:ea typeface="Calibri" charset="0"/>
                          <a:cs typeface="Calibri" charset="0"/>
                        </a:rPr>
                        <a:t>Gruppe</a:t>
                      </a:r>
                      <a:endParaRPr lang="de-DE" dirty="0">
                        <a:latin typeface="Calibri" charset="0"/>
                        <a:ea typeface="Calibri" charset="0"/>
                        <a:cs typeface="Calibri" charset="0"/>
                      </a:endParaRPr>
                    </a:p>
                  </a:txBody>
                  <a:tcPr/>
                </a:tc>
                <a:tc>
                  <a:txBody>
                    <a:bodyPr/>
                    <a:lstStyle/>
                    <a:p>
                      <a:r>
                        <a:rPr lang="de-DE" dirty="0" smtClean="0">
                          <a:latin typeface="Calibri" charset="0"/>
                          <a:ea typeface="Calibri" charset="0"/>
                          <a:cs typeface="Calibri" charset="0"/>
                        </a:rPr>
                        <a:t>Wie wurde der Funktionsbegriff eingeführt?</a:t>
                      </a:r>
                      <a:endParaRPr lang="de-DE" dirty="0">
                        <a:latin typeface="Calibri" charset="0"/>
                        <a:ea typeface="Calibri" charset="0"/>
                        <a:cs typeface="Calibri" charset="0"/>
                      </a:endParaRPr>
                    </a:p>
                  </a:txBody>
                  <a:tcPr/>
                </a:tc>
              </a:tr>
              <a:tr h="578651">
                <a:tc>
                  <a:txBody>
                    <a:bodyPr/>
                    <a:lstStyle/>
                    <a:p>
                      <a:r>
                        <a:rPr lang="de-DE" dirty="0" smtClean="0">
                          <a:latin typeface="Calibri" charset="0"/>
                          <a:ea typeface="Calibri" charset="0"/>
                          <a:cs typeface="Calibri" charset="0"/>
                        </a:rPr>
                        <a:t>Experimentalgruppe</a:t>
                      </a:r>
                      <a:br>
                        <a:rPr lang="de-DE" dirty="0" smtClean="0">
                          <a:latin typeface="Calibri" charset="0"/>
                          <a:ea typeface="Calibri" charset="0"/>
                          <a:cs typeface="Calibri" charset="0"/>
                        </a:rPr>
                      </a:br>
                      <a:r>
                        <a:rPr lang="de-DE" dirty="0" smtClean="0">
                          <a:latin typeface="Calibri" charset="0"/>
                          <a:ea typeface="Calibri" charset="0"/>
                          <a:cs typeface="Calibri" charset="0"/>
                        </a:rPr>
                        <a:t>(</a:t>
                      </a:r>
                      <a:r>
                        <a:rPr lang="de-DE" dirty="0" err="1" smtClean="0">
                          <a:latin typeface="Calibri" charset="0"/>
                          <a:ea typeface="Calibri" charset="0"/>
                          <a:cs typeface="Calibri" charset="0"/>
                        </a:rPr>
                        <a:t>n</a:t>
                      </a:r>
                      <a:r>
                        <a:rPr lang="de-DE" baseline="0" dirty="0" smtClean="0">
                          <a:latin typeface="Calibri" charset="0"/>
                          <a:ea typeface="Calibri" charset="0"/>
                          <a:cs typeface="Calibri" charset="0"/>
                        </a:rPr>
                        <a:t> = 77)</a:t>
                      </a:r>
                      <a:endParaRPr lang="de-DE" dirty="0">
                        <a:latin typeface="Calibri" charset="0"/>
                        <a:ea typeface="Calibri" charset="0"/>
                        <a:cs typeface="Calibri" charset="0"/>
                      </a:endParaRPr>
                    </a:p>
                  </a:txBody>
                  <a:tcPr/>
                </a:tc>
                <a:tc>
                  <a:txBody>
                    <a:bodyPr/>
                    <a:lstStyle/>
                    <a:p>
                      <a:r>
                        <a:rPr lang="de-DE" dirty="0" smtClean="0">
                          <a:latin typeface="Calibri" charset="0"/>
                          <a:ea typeface="Calibri" charset="0"/>
                          <a:cs typeface="Calibri" charset="0"/>
                        </a:rPr>
                        <a:t>Selbstständige Schülerexperimente</a:t>
                      </a:r>
                      <a:endParaRPr lang="de-DE" dirty="0">
                        <a:latin typeface="Calibri" charset="0"/>
                        <a:ea typeface="Calibri" charset="0"/>
                        <a:cs typeface="Calibri" charset="0"/>
                      </a:endParaRPr>
                    </a:p>
                  </a:txBody>
                  <a:tcPr/>
                </a:tc>
              </a:tr>
              <a:tr h="578651">
                <a:tc>
                  <a:txBody>
                    <a:bodyPr/>
                    <a:lstStyle/>
                    <a:p>
                      <a:r>
                        <a:rPr lang="de-DE" dirty="0" smtClean="0">
                          <a:latin typeface="Calibri" charset="0"/>
                          <a:ea typeface="Calibri" charset="0"/>
                          <a:cs typeface="Calibri" charset="0"/>
                        </a:rPr>
                        <a:t>Kontrollgruppe</a:t>
                      </a:r>
                      <a:br>
                        <a:rPr lang="de-DE" dirty="0" smtClean="0">
                          <a:latin typeface="Calibri" charset="0"/>
                          <a:ea typeface="Calibri" charset="0"/>
                          <a:cs typeface="Calibri" charset="0"/>
                        </a:rPr>
                      </a:br>
                      <a:r>
                        <a:rPr lang="de-DE" dirty="0" smtClean="0">
                          <a:latin typeface="Calibri" charset="0"/>
                          <a:ea typeface="Calibri" charset="0"/>
                          <a:cs typeface="Calibri" charset="0"/>
                        </a:rPr>
                        <a:t>(</a:t>
                      </a:r>
                      <a:r>
                        <a:rPr lang="de-DE" dirty="0" err="1" smtClean="0">
                          <a:latin typeface="Calibri" charset="0"/>
                          <a:ea typeface="Calibri" charset="0"/>
                          <a:cs typeface="Calibri" charset="0"/>
                        </a:rPr>
                        <a:t>n</a:t>
                      </a:r>
                      <a:r>
                        <a:rPr lang="de-DE" dirty="0" smtClean="0">
                          <a:latin typeface="Calibri" charset="0"/>
                          <a:ea typeface="Calibri" charset="0"/>
                          <a:cs typeface="Calibri" charset="0"/>
                        </a:rPr>
                        <a:t> = 86)</a:t>
                      </a:r>
                      <a:endParaRPr lang="de-DE" dirty="0">
                        <a:latin typeface="Calibri" charset="0"/>
                        <a:ea typeface="Calibri" charset="0"/>
                        <a:cs typeface="Calibri" charset="0"/>
                      </a:endParaRPr>
                    </a:p>
                  </a:txBody>
                  <a:tcPr/>
                </a:tc>
                <a:tc>
                  <a:txBody>
                    <a:bodyPr/>
                    <a:lstStyle/>
                    <a:p>
                      <a:r>
                        <a:rPr lang="de-DE" dirty="0" smtClean="0">
                          <a:latin typeface="Calibri" charset="0"/>
                          <a:ea typeface="Calibri" charset="0"/>
                          <a:cs typeface="Calibri" charset="0"/>
                        </a:rPr>
                        <a:t>Vorführen</a:t>
                      </a:r>
                      <a:r>
                        <a:rPr lang="de-DE" baseline="0" dirty="0" smtClean="0">
                          <a:latin typeface="Calibri" charset="0"/>
                          <a:ea typeface="Calibri" charset="0"/>
                          <a:cs typeface="Calibri" charset="0"/>
                        </a:rPr>
                        <a:t> der Experimente via Film</a:t>
                      </a:r>
                      <a:endParaRPr lang="de-DE" dirty="0">
                        <a:latin typeface="Calibri" charset="0"/>
                        <a:ea typeface="Calibri" charset="0"/>
                        <a:cs typeface="Calibri" charset="0"/>
                      </a:endParaRPr>
                    </a:p>
                  </a:txBody>
                  <a:tcPr/>
                </a:tc>
              </a:tr>
              <a:tr h="578651">
                <a:tc>
                  <a:txBody>
                    <a:bodyPr/>
                    <a:lstStyle/>
                    <a:p>
                      <a:r>
                        <a:rPr lang="de-DE" dirty="0" smtClean="0">
                          <a:latin typeface="Calibri" charset="0"/>
                          <a:ea typeface="Calibri" charset="0"/>
                          <a:cs typeface="Calibri" charset="0"/>
                        </a:rPr>
                        <a:t>Nullgruppe</a:t>
                      </a:r>
                      <a:br>
                        <a:rPr lang="de-DE" dirty="0" smtClean="0">
                          <a:latin typeface="Calibri" charset="0"/>
                          <a:ea typeface="Calibri" charset="0"/>
                          <a:cs typeface="Calibri" charset="0"/>
                        </a:rPr>
                      </a:br>
                      <a:r>
                        <a:rPr lang="de-DE" dirty="0" smtClean="0">
                          <a:latin typeface="Calibri" charset="0"/>
                          <a:ea typeface="Calibri" charset="0"/>
                          <a:cs typeface="Calibri" charset="0"/>
                        </a:rPr>
                        <a:t>(</a:t>
                      </a:r>
                      <a:r>
                        <a:rPr lang="de-DE" dirty="0" err="1" smtClean="0">
                          <a:latin typeface="Calibri" charset="0"/>
                          <a:ea typeface="Calibri" charset="0"/>
                          <a:cs typeface="Calibri" charset="0"/>
                        </a:rPr>
                        <a:t>n</a:t>
                      </a:r>
                      <a:r>
                        <a:rPr lang="de-DE" dirty="0" smtClean="0">
                          <a:latin typeface="Calibri" charset="0"/>
                          <a:ea typeface="Calibri" charset="0"/>
                          <a:cs typeface="Calibri" charset="0"/>
                        </a:rPr>
                        <a:t> = 41)</a:t>
                      </a:r>
                      <a:endParaRPr lang="de-DE" dirty="0">
                        <a:latin typeface="Calibri" charset="0"/>
                        <a:ea typeface="Calibri" charset="0"/>
                        <a:cs typeface="Calibri" charset="0"/>
                      </a:endParaRPr>
                    </a:p>
                  </a:txBody>
                  <a:tcPr/>
                </a:tc>
                <a:tc>
                  <a:txBody>
                    <a:bodyPr/>
                    <a:lstStyle/>
                    <a:p>
                      <a:r>
                        <a:rPr lang="de-DE" dirty="0" smtClean="0">
                          <a:latin typeface="Calibri" charset="0"/>
                          <a:ea typeface="Calibri" charset="0"/>
                          <a:cs typeface="Calibri" charset="0"/>
                        </a:rPr>
                        <a:t>Traditioneller Unterricht</a:t>
                      </a:r>
                      <a:endParaRPr lang="de-DE" dirty="0">
                        <a:latin typeface="Calibri" charset="0"/>
                        <a:ea typeface="Calibri" charset="0"/>
                        <a:cs typeface="Calibri" charset="0"/>
                      </a:endParaRPr>
                    </a:p>
                  </a:txBody>
                  <a:tcPr/>
                </a:tc>
              </a:tr>
            </a:tbl>
          </a:graphicData>
        </a:graphic>
      </p:graphicFrame>
      <p:pic>
        <p:nvPicPr>
          <p:cNvPr id="7" name="Picture 10" descr="100_402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785" y="4509120"/>
            <a:ext cx="2738766" cy="2054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1" descr="Mamo Barzel Titelbil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32566" y="4509120"/>
            <a:ext cx="2967627" cy="20540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11" descr="100_404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44208" y="4509120"/>
            <a:ext cx="2029190" cy="2054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86197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normAutofit fontScale="90000"/>
          </a:bodyPr>
          <a:lstStyle/>
          <a:p>
            <a:r>
              <a:rPr lang="de-DE" dirty="0" smtClean="0"/>
              <a:t>Experiment vs. traditioneller Unterricht?</a:t>
            </a:r>
            <a:endParaRPr lang="de-DE" dirty="0"/>
          </a:p>
        </p:txBody>
      </p:sp>
      <p:pic>
        <p:nvPicPr>
          <p:cNvPr id="6" name="Grafik 17"/>
          <p:cNvPicPr>
            <a:picLocks noChangeAspect="1" noChangeArrowheads="1"/>
          </p:cNvPicPr>
          <p:nvPr/>
        </p:nvPicPr>
        <p:blipFill rotWithShape="1">
          <a:blip r:embed="rId3">
            <a:extLst>
              <a:ext uri="{28A0092B-C50C-407E-A947-70E740481C1C}">
                <a14:useLocalDpi xmlns:a14="http://schemas.microsoft.com/office/drawing/2010/main" val="0"/>
              </a:ext>
            </a:extLst>
          </a:blip>
          <a:srcRect b="8472"/>
          <a:stretch/>
        </p:blipFill>
        <p:spPr bwMode="auto">
          <a:xfrm>
            <a:off x="107504" y="1052735"/>
            <a:ext cx="7272808" cy="4077373"/>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pic>
      <p:sp>
        <p:nvSpPr>
          <p:cNvPr id="8" name="Rectangle 3"/>
          <p:cNvSpPr txBox="1">
            <a:spLocks noChangeArrowheads="1"/>
          </p:cNvSpPr>
          <p:nvPr/>
        </p:nvSpPr>
        <p:spPr>
          <a:xfrm>
            <a:off x="288032" y="5130108"/>
            <a:ext cx="8748464" cy="1897928"/>
          </a:xfrm>
          <a:prstGeom prst="rect">
            <a:avLst/>
          </a:prstGeom>
        </p:spPr>
        <p:txBody>
          <a:bodyPr/>
          <a:lst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4"/>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5"/>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5"/>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5"/>
              </a:buBlip>
              <a:defRPr sz="1200">
                <a:solidFill>
                  <a:schemeClr val="tx1"/>
                </a:solidFill>
                <a:latin typeface="+mn-lt"/>
                <a:ea typeface="+mn-ea"/>
              </a:defRPr>
            </a:lvl9pPr>
          </a:lstStyle>
          <a:p>
            <a:pPr marL="0" indent="0">
              <a:buClr>
                <a:srgbClr val="327A87"/>
              </a:buClr>
              <a:buFont typeface="Wingdings" charset="2"/>
              <a:buNone/>
            </a:pPr>
            <a:r>
              <a:rPr lang="de-DE" dirty="0" smtClean="0"/>
              <a:t>„Der Einsatz von Experimenten in der Experimental- und Kontrollgruppe führte zu einem deutlich höheren Lerneffekt als in der Nullgruppe. Dabei war der Lerneffekt beim selbstständigen Experimentieren (Experimentalgruppe) signifikant höher als beim Demonstrationsexperiment [...].“ (Ganter 2013, S. 273)</a:t>
            </a:r>
            <a:endParaRPr lang="de-DE" dirty="0"/>
          </a:p>
        </p:txBody>
      </p:sp>
    </p:spTree>
    <p:extLst>
      <p:ext uri="{BB962C8B-B14F-4D97-AF65-F5344CB8AC3E}">
        <p14:creationId xmlns:p14="http://schemas.microsoft.com/office/powerpoint/2010/main" val="39019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normAutofit/>
          </a:bodyPr>
          <a:lstStyle/>
          <a:p>
            <a:r>
              <a:rPr lang="de-DE" sz="2500" dirty="0"/>
              <a:t>Messwerterfassung mit TI-</a:t>
            </a:r>
            <a:r>
              <a:rPr lang="de-DE" sz="2500" dirty="0" err="1"/>
              <a:t>Nspire</a:t>
            </a:r>
            <a:r>
              <a:rPr lang="de-DE" sz="2500" dirty="0"/>
              <a:t>™ </a:t>
            </a:r>
          </a:p>
        </p:txBody>
      </p:sp>
      <p:pic>
        <p:nvPicPr>
          <p:cNvPr id="3" name="Picture 2" descr="C:\Users\x0092974\AppData\Local\Microsoft\Windows\Temporary Internet Files\Content.Outlook\UFU0F1PB\BayWithSleds (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94103" y="4589824"/>
            <a:ext cx="2447897" cy="1584176"/>
          </a:xfrm>
          <a:prstGeom prst="rect">
            <a:avLst/>
          </a:prstGeom>
          <a:noFill/>
          <a:extLst>
            <a:ext uri="{909E8E84-426E-40dd-AFC4-6F175D3DCCD1}">
              <a14:hiddenFill xmlns="" xmlns:a14="http://schemas.microsoft.com/office/drawing/2010/main">
                <a:solidFill>
                  <a:srgbClr val="FFFFFF"/>
                </a:solidFill>
              </a14:hiddenFill>
            </a:ext>
          </a:extLst>
        </p:spPr>
      </p:pic>
      <p:pic>
        <p:nvPicPr>
          <p:cNvPr id="5" name="Picture 8" descr="TI-Nspire_lab_cradle_back"/>
          <p:cNvPicPr>
            <a:picLocks noChangeAspect="1" noChangeArrowheads="1"/>
          </p:cNvPicPr>
          <p:nvPr/>
        </p:nvPicPr>
        <p:blipFill>
          <a:blip r:embed="rId4" cstate="print"/>
          <a:srcRect/>
          <a:stretch>
            <a:fillRect/>
          </a:stretch>
        </p:blipFill>
        <p:spPr bwMode="auto">
          <a:xfrm>
            <a:off x="4427984" y="2780928"/>
            <a:ext cx="1453617" cy="1937499"/>
          </a:xfrm>
          <a:prstGeom prst="rect">
            <a:avLst/>
          </a:prstGeom>
          <a:noFill/>
          <a:ln w="9525">
            <a:noFill/>
            <a:miter lim="800000"/>
            <a:headEnd/>
            <a:tailEnd/>
          </a:ln>
        </p:spPr>
      </p:pic>
      <p:sp>
        <p:nvSpPr>
          <p:cNvPr id="6" name="Rectangle 3"/>
          <p:cNvSpPr txBox="1">
            <a:spLocks noChangeArrowheads="1"/>
          </p:cNvSpPr>
          <p:nvPr/>
        </p:nvSpPr>
        <p:spPr>
          <a:xfrm>
            <a:off x="342656" y="1620184"/>
            <a:ext cx="4733400" cy="4553816"/>
          </a:xfrm>
          <a:prstGeom prst="rect">
            <a:avLst/>
          </a:prstGeom>
        </p:spPr>
        <p:txBody>
          <a:bodyPr/>
          <a:lst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5"/>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6"/>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6"/>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6"/>
              </a:buBlip>
              <a:defRPr sz="1200">
                <a:solidFill>
                  <a:schemeClr val="tx1"/>
                </a:solidFill>
                <a:latin typeface="+mn-lt"/>
                <a:ea typeface="+mn-ea"/>
              </a:defRPr>
            </a:lvl9pPr>
          </a:lstStyle>
          <a:p>
            <a:pPr>
              <a:lnSpc>
                <a:spcPct val="80000"/>
              </a:lnSpc>
              <a:buClr>
                <a:srgbClr val="327A87"/>
              </a:buClr>
            </a:pPr>
            <a:r>
              <a:rPr lang="de-DE" dirty="0"/>
              <a:t>Messwerterfassung mit Einzelsensor, direkt über USB an Handheld anschließbar</a:t>
            </a:r>
          </a:p>
          <a:p>
            <a:pPr marL="0" indent="0">
              <a:lnSpc>
                <a:spcPct val="80000"/>
              </a:lnSpc>
              <a:buClr>
                <a:srgbClr val="327A87"/>
              </a:buClr>
              <a:buNone/>
            </a:pPr>
            <a:r>
              <a:rPr lang="de-DE" dirty="0"/>
              <a:t>      oder</a:t>
            </a:r>
          </a:p>
          <a:p>
            <a:pPr>
              <a:lnSpc>
                <a:spcPct val="80000"/>
              </a:lnSpc>
              <a:buClr>
                <a:srgbClr val="327A87"/>
              </a:buClr>
            </a:pPr>
            <a:r>
              <a:rPr lang="de-DE" dirty="0"/>
              <a:t>Parallele Datenerfassung mehrerer Sensoren mit dem System </a:t>
            </a:r>
            <a:r>
              <a:rPr lang="de-DE" dirty="0" err="1"/>
              <a:t>LabCradle</a:t>
            </a:r>
            <a:r>
              <a:rPr lang="de-DE" baseline="30000" dirty="0" err="1"/>
              <a:t>TM</a:t>
            </a:r>
            <a:r>
              <a:rPr lang="de-DE" sz="1800" dirty="0"/>
              <a:t/>
            </a:r>
            <a:br>
              <a:rPr lang="de-DE" sz="1800" dirty="0"/>
            </a:br>
            <a:endParaRPr lang="de-DE" sz="800" dirty="0"/>
          </a:p>
          <a:p>
            <a:pPr lvl="1">
              <a:lnSpc>
                <a:spcPct val="80000"/>
              </a:lnSpc>
              <a:buClr>
                <a:srgbClr val="327A87"/>
              </a:buClr>
              <a:buFont typeface="Wingdings" panose="05000000000000000000" pitchFamily="2" charset="2"/>
              <a:buChar char="§"/>
            </a:pPr>
            <a:r>
              <a:rPr lang="de-DE" dirty="0"/>
              <a:t>5 Ports: 3 Analog, 2 </a:t>
            </a:r>
            <a:r>
              <a:rPr lang="de-DE" dirty="0" smtClean="0"/>
              <a:t>Digital</a:t>
            </a:r>
            <a:endParaRPr lang="de-DE" dirty="0"/>
          </a:p>
          <a:p>
            <a:pPr lvl="1">
              <a:lnSpc>
                <a:spcPct val="80000"/>
              </a:lnSpc>
              <a:buClr>
                <a:srgbClr val="327A87"/>
              </a:buClr>
              <a:buFont typeface="Wingdings" panose="05000000000000000000" pitchFamily="2" charset="2"/>
              <a:buChar char="§"/>
            </a:pPr>
            <a:r>
              <a:rPr lang="de-DE" dirty="0"/>
              <a:t>100k Sampling Rate pro Sek.</a:t>
            </a:r>
          </a:p>
          <a:p>
            <a:pPr lvl="1">
              <a:lnSpc>
                <a:spcPct val="80000"/>
              </a:lnSpc>
              <a:spcBef>
                <a:spcPts val="0"/>
              </a:spcBef>
              <a:buClr>
                <a:srgbClr val="327A87"/>
              </a:buClr>
              <a:buFont typeface="Wingdings" panose="05000000000000000000" pitchFamily="2" charset="2"/>
              <a:buChar char="§"/>
            </a:pPr>
            <a:r>
              <a:rPr lang="de-DE" dirty="0"/>
              <a:t>Messung zu einem definierten </a:t>
            </a:r>
            <a:r>
              <a:rPr lang="de-DE" dirty="0" smtClean="0"/>
              <a:t/>
            </a:r>
            <a:br>
              <a:rPr lang="de-DE" dirty="0" smtClean="0"/>
            </a:br>
            <a:r>
              <a:rPr lang="de-DE" dirty="0" smtClean="0"/>
              <a:t>Zeitpunkt beginnen </a:t>
            </a:r>
            <a:br>
              <a:rPr lang="de-DE" dirty="0" smtClean="0"/>
            </a:br>
            <a:r>
              <a:rPr lang="de-DE" dirty="0" smtClean="0"/>
              <a:t>(automatischer </a:t>
            </a:r>
            <a:r>
              <a:rPr lang="de-DE" dirty="0"/>
              <a:t>Messbeginn)</a:t>
            </a:r>
          </a:p>
          <a:p>
            <a:pPr lvl="1">
              <a:lnSpc>
                <a:spcPct val="80000"/>
              </a:lnSpc>
              <a:buClr>
                <a:srgbClr val="327A87"/>
              </a:buClr>
              <a:buFont typeface="Wingdings" panose="05000000000000000000" pitchFamily="2" charset="2"/>
              <a:buChar char="§"/>
            </a:pPr>
            <a:r>
              <a:rPr lang="de-DE" dirty="0"/>
              <a:t>einzeln erhältlich oder im </a:t>
            </a:r>
            <a:r>
              <a:rPr lang="de-DE" dirty="0" smtClean="0"/>
              <a:t/>
            </a:r>
            <a:br>
              <a:rPr lang="de-DE" dirty="0" smtClean="0"/>
            </a:br>
            <a:r>
              <a:rPr lang="de-DE" dirty="0" smtClean="0"/>
              <a:t>5-er </a:t>
            </a:r>
            <a:r>
              <a:rPr lang="de-DE" dirty="0"/>
              <a:t>Pack mit einer Ladestation</a:t>
            </a:r>
          </a:p>
        </p:txBody>
      </p:sp>
      <p:pic>
        <p:nvPicPr>
          <p:cNvPr id="7"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507000" y="3567914"/>
            <a:ext cx="2495690" cy="166108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8" name="Picture 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503839" y="1484784"/>
            <a:ext cx="2812577" cy="1872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748313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1771" y="1647008"/>
            <a:ext cx="2057981" cy="1584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aphicFrame>
        <p:nvGraphicFramePr>
          <p:cNvPr id="5" name="Group 4"/>
          <p:cNvGraphicFramePr>
            <a:graphicFrameLocks noGrp="1"/>
          </p:cNvGraphicFramePr>
          <p:nvPr>
            <p:extLst/>
          </p:nvPr>
        </p:nvGraphicFramePr>
        <p:xfrm>
          <a:off x="3851920" y="2092032"/>
          <a:ext cx="2315314" cy="4145280"/>
        </p:xfrm>
        <a:graphic>
          <a:graphicData uri="http://schemas.openxmlformats.org/drawingml/2006/table">
            <a:tbl>
              <a:tblPr/>
              <a:tblGrid>
                <a:gridCol w="2315314">
                  <a:extLst>
                    <a:ext uri="{9D8B030D-6E8A-4147-A177-3AD203B41FA5}">
                      <a16:colId xmlns="" xmlns:a16="http://schemas.microsoft.com/office/drawing/2014/main" val="20000"/>
                    </a:ext>
                  </a:extLst>
                </a:gridCol>
              </a:tblGrid>
              <a:tr h="2016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mn-lt"/>
                          <a:ea typeface="Osaka"/>
                          <a:cs typeface="Arial" pitchFamily="34" charset="0"/>
                        </a:rPr>
                        <a:t>25-g </a:t>
                      </a:r>
                      <a:r>
                        <a:rPr kumimoji="0" lang="en-US" sz="1000" b="1" i="0" u="none" strike="noStrike" cap="none" normalizeH="0" baseline="0" dirty="0" err="1">
                          <a:ln>
                            <a:noFill/>
                          </a:ln>
                          <a:solidFill>
                            <a:srgbClr val="000000"/>
                          </a:solidFill>
                          <a:effectLst/>
                          <a:latin typeface="+mn-lt"/>
                          <a:ea typeface="Osaka"/>
                          <a:cs typeface="Arial" pitchFamily="34" charset="0"/>
                        </a:rPr>
                        <a:t>Beschleunigungssensor</a:t>
                      </a:r>
                      <a:endParaRPr kumimoji="0" lang="en-US" sz="1800" b="0" i="0" u="none" strike="noStrike" cap="none" normalizeH="0" baseline="0" dirty="0">
                        <a:ln>
                          <a:noFill/>
                        </a:ln>
                        <a:solidFill>
                          <a:srgbClr val="000000"/>
                        </a:solidFill>
                        <a:effectLst/>
                        <a:latin typeface="+mn-lt"/>
                        <a:ea typeface="Osaka"/>
                        <a:cs typeface="Osaka"/>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0"/>
                  </a:ext>
                </a:extLst>
              </a:tr>
              <a:tr h="2016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mn-lt"/>
                          <a:ea typeface="Osaka"/>
                          <a:cs typeface="Arial" pitchFamily="34" charset="0"/>
                        </a:rPr>
                        <a:t>3-g </a:t>
                      </a:r>
                      <a:r>
                        <a:rPr kumimoji="0" lang="en-US" sz="1000" b="1" i="0" u="none" strike="noStrike" cap="none" normalizeH="0" baseline="0" dirty="0" err="1">
                          <a:ln>
                            <a:noFill/>
                          </a:ln>
                          <a:solidFill>
                            <a:srgbClr val="000000"/>
                          </a:solidFill>
                          <a:effectLst/>
                          <a:latin typeface="+mn-lt"/>
                          <a:ea typeface="Osaka"/>
                          <a:cs typeface="Arial" pitchFamily="34" charset="0"/>
                        </a:rPr>
                        <a:t>Beschleunigungssensor</a:t>
                      </a:r>
                      <a:endParaRPr kumimoji="0" lang="en-US" sz="1800" b="0" i="0" u="none" strike="noStrike" cap="none" normalizeH="0" baseline="0" dirty="0">
                        <a:ln>
                          <a:noFill/>
                        </a:ln>
                        <a:solidFill>
                          <a:srgbClr val="000000"/>
                        </a:solidFill>
                        <a:effectLst/>
                        <a:latin typeface="+mn-lt"/>
                        <a:ea typeface="Osaka"/>
                        <a:cs typeface="Osaka"/>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1"/>
                  </a:ext>
                </a:extLst>
              </a:tr>
              <a:tr h="2016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mn-lt"/>
                          <a:ea typeface="Osaka"/>
                          <a:cs typeface="Arial" pitchFamily="34" charset="0"/>
                        </a:rPr>
                        <a:t>Barometer</a:t>
                      </a:r>
                      <a:endParaRPr kumimoji="0" lang="en-US" sz="1800" b="0" i="0" u="none" strike="noStrike" cap="none" normalizeH="0" baseline="0" dirty="0">
                        <a:ln>
                          <a:noFill/>
                        </a:ln>
                        <a:solidFill>
                          <a:srgbClr val="000000"/>
                        </a:solidFill>
                        <a:effectLst/>
                        <a:latin typeface="+mn-lt"/>
                        <a:ea typeface="Osaka"/>
                        <a:cs typeface="Osaka"/>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2"/>
                  </a:ext>
                </a:extLst>
              </a:tr>
              <a:tr h="2016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err="1">
                          <a:ln>
                            <a:noFill/>
                          </a:ln>
                          <a:solidFill>
                            <a:srgbClr val="000000"/>
                          </a:solidFill>
                          <a:effectLst/>
                          <a:latin typeface="+mn-lt"/>
                          <a:ea typeface="Osaka"/>
                          <a:cs typeface="Arial" pitchFamily="34" charset="0"/>
                        </a:rPr>
                        <a:t>Ladungs</a:t>
                      </a:r>
                      <a:r>
                        <a:rPr kumimoji="0" lang="en-US" sz="1000" b="1" i="0" u="none" strike="noStrike" cap="none" normalizeH="0" baseline="0" dirty="0">
                          <a:ln>
                            <a:noFill/>
                          </a:ln>
                          <a:solidFill>
                            <a:srgbClr val="000000"/>
                          </a:solidFill>
                          <a:effectLst/>
                          <a:latin typeface="+mn-lt"/>
                          <a:ea typeface="Osaka"/>
                          <a:cs typeface="Arial" pitchFamily="34" charset="0"/>
                        </a:rPr>
                        <a:t>-Sensor</a:t>
                      </a:r>
                      <a:endParaRPr kumimoji="0" lang="en-US" sz="1800" b="0" i="0" u="none" strike="noStrike" cap="none" normalizeH="0" baseline="0" dirty="0">
                        <a:ln>
                          <a:noFill/>
                        </a:ln>
                        <a:solidFill>
                          <a:srgbClr val="000000"/>
                        </a:solidFill>
                        <a:effectLst/>
                        <a:latin typeface="+mn-lt"/>
                        <a:ea typeface="Osaka"/>
                        <a:cs typeface="Osaka"/>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3"/>
                  </a:ext>
                </a:extLst>
              </a:tr>
              <a:tr h="2016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mn-lt"/>
                          <a:ea typeface="Osaka"/>
                          <a:cs typeface="Arial" pitchFamily="34" charset="0"/>
                        </a:rPr>
                        <a:t>Colorimeter</a:t>
                      </a:r>
                      <a:endParaRPr kumimoji="0" lang="en-US" sz="1800" b="0" i="0" u="none" strike="noStrike" cap="none" normalizeH="0" baseline="0" dirty="0">
                        <a:ln>
                          <a:noFill/>
                        </a:ln>
                        <a:solidFill>
                          <a:srgbClr val="000000"/>
                        </a:solidFill>
                        <a:effectLst/>
                        <a:latin typeface="+mn-lt"/>
                        <a:ea typeface="Osaka"/>
                        <a:cs typeface="Osaka"/>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4"/>
                  </a:ext>
                </a:extLst>
              </a:tr>
              <a:tr h="2016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err="1">
                          <a:ln>
                            <a:noFill/>
                          </a:ln>
                          <a:solidFill>
                            <a:srgbClr val="000000"/>
                          </a:solidFill>
                          <a:effectLst/>
                          <a:latin typeface="+mn-lt"/>
                          <a:ea typeface="Osaka"/>
                          <a:cs typeface="Arial" pitchFamily="34" charset="0"/>
                        </a:rPr>
                        <a:t>Leitfähigkeitssensor</a:t>
                      </a:r>
                      <a:endParaRPr kumimoji="0" lang="en-US" sz="1800" b="0" i="0" u="none" strike="noStrike" cap="none" normalizeH="0" baseline="0" dirty="0">
                        <a:ln>
                          <a:noFill/>
                        </a:ln>
                        <a:solidFill>
                          <a:srgbClr val="000000"/>
                        </a:solidFill>
                        <a:effectLst/>
                        <a:latin typeface="+mn-lt"/>
                        <a:ea typeface="Osaka"/>
                        <a:cs typeface="Osaka"/>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5"/>
                  </a:ext>
                </a:extLst>
              </a:tr>
              <a:tr h="2016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err="1">
                          <a:ln>
                            <a:noFill/>
                          </a:ln>
                          <a:solidFill>
                            <a:srgbClr val="000000"/>
                          </a:solidFill>
                          <a:effectLst/>
                          <a:latin typeface="+mn-lt"/>
                          <a:ea typeface="Osaka"/>
                          <a:cs typeface="Arial" pitchFamily="34" charset="0"/>
                        </a:rPr>
                        <a:t>Stromsensor</a:t>
                      </a:r>
                      <a:endParaRPr kumimoji="0" lang="en-US" sz="1800" b="0" i="0" u="none" strike="noStrike" cap="none" normalizeH="0" baseline="0" dirty="0">
                        <a:ln>
                          <a:noFill/>
                        </a:ln>
                        <a:solidFill>
                          <a:srgbClr val="000000"/>
                        </a:solidFill>
                        <a:effectLst/>
                        <a:latin typeface="+mn-lt"/>
                        <a:ea typeface="Osaka"/>
                        <a:cs typeface="Osaka"/>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6"/>
                  </a:ext>
                </a:extLst>
              </a:tr>
              <a:tr h="2016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err="1">
                          <a:ln>
                            <a:noFill/>
                          </a:ln>
                          <a:solidFill>
                            <a:srgbClr val="000000"/>
                          </a:solidFill>
                          <a:effectLst/>
                          <a:latin typeface="+mn-lt"/>
                          <a:ea typeface="Osaka"/>
                          <a:cs typeface="Arial" pitchFamily="34" charset="0"/>
                        </a:rPr>
                        <a:t>Differentialspannungssensor</a:t>
                      </a:r>
                      <a:endParaRPr kumimoji="0" lang="en-US" sz="1800" b="0" i="0" u="none" strike="noStrike" cap="none" normalizeH="0" baseline="0" dirty="0">
                        <a:ln>
                          <a:noFill/>
                        </a:ln>
                        <a:solidFill>
                          <a:srgbClr val="000000"/>
                        </a:solidFill>
                        <a:effectLst/>
                        <a:latin typeface="+mn-lt"/>
                        <a:ea typeface="Osaka"/>
                        <a:cs typeface="Osaka"/>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7"/>
                  </a:ext>
                </a:extLst>
              </a:tr>
              <a:tr h="1873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mn-lt"/>
                          <a:ea typeface="Osaka"/>
                          <a:cs typeface="Arial" pitchFamily="34" charset="0"/>
                        </a:rPr>
                        <a:t>2-Bereichs Kraft-Sensor</a:t>
                      </a:r>
                      <a:endParaRPr kumimoji="0" lang="en-US" sz="1800" b="0" i="0" u="none" strike="noStrike" cap="none" normalizeH="0" baseline="0" dirty="0">
                        <a:ln>
                          <a:noFill/>
                        </a:ln>
                        <a:solidFill>
                          <a:srgbClr val="000000"/>
                        </a:solidFill>
                        <a:effectLst/>
                        <a:latin typeface="+mn-lt"/>
                        <a:ea typeface="Osaka"/>
                        <a:cs typeface="Osaka"/>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8"/>
                  </a:ext>
                </a:extLst>
              </a:tr>
              <a:tr h="1873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err="1">
                          <a:ln>
                            <a:noFill/>
                          </a:ln>
                          <a:solidFill>
                            <a:srgbClr val="000000"/>
                          </a:solidFill>
                          <a:effectLst/>
                          <a:latin typeface="+mn-lt"/>
                          <a:ea typeface="Osaka"/>
                          <a:cs typeface="Arial" pitchFamily="34" charset="0"/>
                        </a:rPr>
                        <a:t>Elektroden-Verstärker</a:t>
                      </a:r>
                      <a:endParaRPr kumimoji="0" lang="en-US" sz="1800" b="0" i="0" u="none" strike="noStrike" cap="none" normalizeH="0" baseline="0" dirty="0">
                        <a:ln>
                          <a:noFill/>
                        </a:ln>
                        <a:solidFill>
                          <a:srgbClr val="000000"/>
                        </a:solidFill>
                        <a:effectLst/>
                        <a:latin typeface="+mn-lt"/>
                        <a:ea typeface="Osaka"/>
                        <a:cs typeface="Osaka"/>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9"/>
                  </a:ext>
                </a:extLst>
              </a:tr>
              <a:tr h="1873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mn-lt"/>
                          <a:ea typeface="Osaka"/>
                          <a:cs typeface="Arial" pitchFamily="34" charset="0"/>
                        </a:rPr>
                        <a:t>EKG Sensor</a:t>
                      </a:r>
                      <a:endParaRPr kumimoji="0" lang="en-US" sz="1800" b="0" i="0" u="none" strike="noStrike" cap="none" normalizeH="0" baseline="0" dirty="0">
                        <a:ln>
                          <a:noFill/>
                        </a:ln>
                        <a:solidFill>
                          <a:srgbClr val="000000"/>
                        </a:solidFill>
                        <a:effectLst/>
                        <a:latin typeface="+mn-lt"/>
                        <a:ea typeface="Osaka"/>
                        <a:cs typeface="Osaka"/>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10"/>
                  </a:ext>
                </a:extLst>
              </a:tr>
              <a:tr h="1873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err="1">
                          <a:ln>
                            <a:noFill/>
                          </a:ln>
                          <a:solidFill>
                            <a:srgbClr val="000000"/>
                          </a:solidFill>
                          <a:effectLst/>
                          <a:latin typeface="+mn-lt"/>
                          <a:ea typeface="Osaka"/>
                          <a:cs typeface="Arial" pitchFamily="34" charset="0"/>
                        </a:rPr>
                        <a:t>Langbereichs</a:t>
                      </a:r>
                      <a:r>
                        <a:rPr kumimoji="0" lang="en-US" sz="1000" b="1" i="0" u="none" strike="noStrike" cap="none" normalizeH="0" baseline="0" dirty="0">
                          <a:ln>
                            <a:noFill/>
                          </a:ln>
                          <a:solidFill>
                            <a:srgbClr val="000000"/>
                          </a:solidFill>
                          <a:effectLst/>
                          <a:latin typeface="+mn-lt"/>
                          <a:ea typeface="Osaka"/>
                          <a:cs typeface="Arial" pitchFamily="34" charset="0"/>
                        </a:rPr>
                        <a:t>-</a:t>
                      </a:r>
                      <a:r>
                        <a:rPr kumimoji="0" lang="en-US" sz="1000" b="1" i="0" u="none" strike="noStrike" cap="none" normalizeH="0" baseline="0" dirty="0" err="1">
                          <a:ln>
                            <a:noFill/>
                          </a:ln>
                          <a:solidFill>
                            <a:srgbClr val="000000"/>
                          </a:solidFill>
                          <a:effectLst/>
                          <a:latin typeface="+mn-lt"/>
                          <a:ea typeface="Osaka"/>
                          <a:cs typeface="Arial" pitchFamily="34" charset="0"/>
                        </a:rPr>
                        <a:t>Temperatur</a:t>
                      </a:r>
                      <a:r>
                        <a:rPr kumimoji="0" lang="en-US" sz="1000" b="1" i="0" u="none" strike="noStrike" cap="none" normalizeH="0" baseline="0" dirty="0">
                          <a:ln>
                            <a:noFill/>
                          </a:ln>
                          <a:solidFill>
                            <a:srgbClr val="000000"/>
                          </a:solidFill>
                          <a:effectLst/>
                          <a:latin typeface="+mn-lt"/>
                          <a:ea typeface="Osaka"/>
                          <a:cs typeface="Arial" pitchFamily="34" charset="0"/>
                        </a:rPr>
                        <a:t>-Sensor</a:t>
                      </a:r>
                      <a:endParaRPr kumimoji="0" lang="en-US" sz="1800" b="0" i="0" u="none" strike="noStrike" cap="none" normalizeH="0" baseline="0" dirty="0">
                        <a:ln>
                          <a:noFill/>
                        </a:ln>
                        <a:solidFill>
                          <a:srgbClr val="000000"/>
                        </a:solidFill>
                        <a:effectLst/>
                        <a:latin typeface="+mn-lt"/>
                        <a:ea typeface="Osaka"/>
                        <a:cs typeface="Osaka"/>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11"/>
                  </a:ext>
                </a:extLst>
              </a:tr>
              <a:tr h="1873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err="1">
                          <a:ln>
                            <a:noFill/>
                          </a:ln>
                          <a:solidFill>
                            <a:srgbClr val="000000"/>
                          </a:solidFill>
                          <a:effectLst/>
                          <a:latin typeface="+mn-lt"/>
                          <a:ea typeface="Osaka"/>
                          <a:cs typeface="Arial" pitchFamily="34" charset="0"/>
                        </a:rPr>
                        <a:t>Strömungsmessung</a:t>
                      </a:r>
                      <a:endParaRPr kumimoji="0" lang="en-US" sz="1800" b="0" i="0" u="none" strike="noStrike" cap="none" normalizeH="0" baseline="0" dirty="0">
                        <a:ln>
                          <a:noFill/>
                        </a:ln>
                        <a:solidFill>
                          <a:srgbClr val="000000"/>
                        </a:solidFill>
                        <a:effectLst/>
                        <a:latin typeface="+mn-lt"/>
                        <a:ea typeface="Osaka"/>
                        <a:cs typeface="Osaka"/>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12"/>
                  </a:ext>
                </a:extLst>
              </a:tr>
              <a:tr h="1873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err="1">
                          <a:ln>
                            <a:noFill/>
                          </a:ln>
                          <a:solidFill>
                            <a:srgbClr val="000000"/>
                          </a:solidFill>
                          <a:effectLst/>
                          <a:latin typeface="+mn-lt"/>
                          <a:ea typeface="Osaka"/>
                          <a:cs typeface="Arial" pitchFamily="34" charset="0"/>
                        </a:rPr>
                        <a:t>Gasdruck</a:t>
                      </a:r>
                      <a:r>
                        <a:rPr kumimoji="0" lang="en-US" sz="1000" b="1" i="0" u="none" strike="noStrike" cap="none" normalizeH="0" baseline="0" dirty="0">
                          <a:ln>
                            <a:noFill/>
                          </a:ln>
                          <a:solidFill>
                            <a:srgbClr val="000000"/>
                          </a:solidFill>
                          <a:effectLst/>
                          <a:latin typeface="+mn-lt"/>
                          <a:ea typeface="Osaka"/>
                          <a:cs typeface="Arial" pitchFamily="34" charset="0"/>
                        </a:rPr>
                        <a:t>-Sensor</a:t>
                      </a:r>
                      <a:endParaRPr kumimoji="0" lang="en-US" sz="1800" b="0" i="0" u="none" strike="noStrike" cap="none" normalizeH="0" baseline="0" dirty="0">
                        <a:ln>
                          <a:noFill/>
                        </a:ln>
                        <a:solidFill>
                          <a:srgbClr val="000000"/>
                        </a:solidFill>
                        <a:effectLst/>
                        <a:latin typeface="+mn-lt"/>
                        <a:ea typeface="Osaka"/>
                        <a:cs typeface="Osaka"/>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13"/>
                  </a:ext>
                </a:extLst>
              </a:tr>
              <a:tr h="1873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rgbClr val="000000"/>
                          </a:solidFill>
                          <a:effectLst/>
                          <a:latin typeface="+mn-lt"/>
                          <a:ea typeface="Osaka"/>
                          <a:cs typeface="Arial" pitchFamily="34" charset="0"/>
                        </a:rPr>
                        <a:t>Hand-Dynamometer</a:t>
                      </a:r>
                      <a:endParaRPr kumimoji="0" lang="en-US" sz="1800" b="0" i="0" u="none" strike="noStrike" cap="none" normalizeH="0" baseline="0" dirty="0">
                        <a:ln>
                          <a:noFill/>
                        </a:ln>
                        <a:solidFill>
                          <a:srgbClr val="000000"/>
                        </a:solidFill>
                        <a:effectLst/>
                        <a:latin typeface="+mn-lt"/>
                        <a:ea typeface="Osaka"/>
                        <a:cs typeface="Osaka"/>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14"/>
                  </a:ext>
                </a:extLst>
              </a:tr>
              <a:tr h="1873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err="1">
                          <a:ln>
                            <a:noFill/>
                          </a:ln>
                          <a:solidFill>
                            <a:srgbClr val="000000"/>
                          </a:solidFill>
                          <a:effectLst/>
                          <a:latin typeface="+mn-lt"/>
                          <a:ea typeface="Osaka"/>
                          <a:cs typeface="Arial" pitchFamily="34" charset="0"/>
                        </a:rPr>
                        <a:t>Infrarot</a:t>
                      </a:r>
                      <a:r>
                        <a:rPr kumimoji="0" lang="en-US" sz="1000" b="1" i="0" u="none" strike="noStrike" cap="none" normalizeH="0" baseline="0" dirty="0">
                          <a:ln>
                            <a:noFill/>
                          </a:ln>
                          <a:solidFill>
                            <a:srgbClr val="000000"/>
                          </a:solidFill>
                          <a:effectLst/>
                          <a:latin typeface="+mn-lt"/>
                          <a:ea typeface="Osaka"/>
                          <a:cs typeface="Arial" pitchFamily="34" charset="0"/>
                        </a:rPr>
                        <a:t>-Thermometer</a:t>
                      </a:r>
                      <a:endParaRPr kumimoji="0" lang="en-US" sz="1800" b="0" i="0" u="none" strike="noStrike" cap="none" normalizeH="0" baseline="0" dirty="0">
                        <a:ln>
                          <a:noFill/>
                        </a:ln>
                        <a:solidFill>
                          <a:srgbClr val="000000"/>
                        </a:solidFill>
                        <a:effectLst/>
                        <a:latin typeface="+mn-lt"/>
                        <a:ea typeface="Osaka"/>
                        <a:cs typeface="Osaka"/>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15"/>
                  </a:ext>
                </a:extLst>
              </a:tr>
              <a:tr h="1873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err="1">
                          <a:ln>
                            <a:noFill/>
                          </a:ln>
                          <a:solidFill>
                            <a:srgbClr val="000000"/>
                          </a:solidFill>
                          <a:effectLst/>
                          <a:latin typeface="+mn-lt"/>
                          <a:ea typeface="Osaka"/>
                          <a:cs typeface="Arial" pitchFamily="34" charset="0"/>
                        </a:rPr>
                        <a:t>Kraftplatte</a:t>
                      </a:r>
                      <a:endParaRPr kumimoji="0" lang="en-US" sz="1800" b="0" i="0" u="none" strike="noStrike" cap="none" normalizeH="0" baseline="0" dirty="0">
                        <a:ln>
                          <a:noFill/>
                        </a:ln>
                        <a:solidFill>
                          <a:srgbClr val="000000"/>
                        </a:solidFill>
                        <a:effectLst/>
                        <a:latin typeface="+mn-lt"/>
                        <a:ea typeface="Osaka"/>
                        <a:cs typeface="Osaka"/>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16"/>
                  </a:ext>
                </a:extLst>
              </a:tr>
            </a:tbl>
          </a:graphicData>
        </a:graphic>
      </p:graphicFrame>
      <p:graphicFrame>
        <p:nvGraphicFramePr>
          <p:cNvPr id="6" name="Group 42"/>
          <p:cNvGraphicFramePr>
            <a:graphicFrameLocks noGrp="1"/>
          </p:cNvGraphicFramePr>
          <p:nvPr>
            <p:extLst/>
          </p:nvPr>
        </p:nvGraphicFramePr>
        <p:xfrm>
          <a:off x="6287321" y="2091884"/>
          <a:ext cx="2173111" cy="3657600"/>
        </p:xfrm>
        <a:graphic>
          <a:graphicData uri="http://schemas.openxmlformats.org/drawingml/2006/table">
            <a:tbl>
              <a:tblPr/>
              <a:tblGrid>
                <a:gridCol w="2173111">
                  <a:extLst>
                    <a:ext uri="{9D8B030D-6E8A-4147-A177-3AD203B41FA5}">
                      <a16:colId xmlns="" xmlns:a16="http://schemas.microsoft.com/office/drawing/2014/main" val="20000"/>
                    </a:ext>
                  </a:extLst>
                </a:gridCol>
              </a:tblGrid>
              <a:tr h="1873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chemeClr val="tx1"/>
                          </a:solidFill>
                          <a:effectLst/>
                          <a:latin typeface="+mn-lt"/>
                          <a:ea typeface="Osaka"/>
                          <a:cs typeface="Arial" pitchFamily="34" charset="0"/>
                        </a:rPr>
                        <a:t>Licht-Sensor </a:t>
                      </a:r>
                      <a:endParaRPr kumimoji="0" lang="en-US" sz="1800" b="0" i="0" u="none" strike="noStrike" cap="none" normalizeH="0" baseline="0" dirty="0">
                        <a:ln>
                          <a:noFill/>
                        </a:ln>
                        <a:solidFill>
                          <a:schemeClr val="tx1"/>
                        </a:solidFill>
                        <a:effectLst/>
                        <a:latin typeface="+mn-lt"/>
                        <a:ea typeface="Osaka"/>
                        <a:cs typeface="Osaka"/>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0"/>
                  </a:ext>
                </a:extLst>
              </a:tr>
              <a:tr h="1873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chemeClr val="tx1"/>
                          </a:solidFill>
                          <a:effectLst/>
                          <a:latin typeface="+mn-lt"/>
                          <a:ea typeface="Osaka"/>
                          <a:cs typeface="Arial" pitchFamily="34" charset="0"/>
                        </a:rPr>
                        <a:t>TI </a:t>
                      </a:r>
                      <a:r>
                        <a:rPr kumimoji="0" lang="en-US" sz="1000" b="1" i="0" u="none" strike="noStrike" cap="none" normalizeH="0" baseline="0" dirty="0" err="1">
                          <a:ln>
                            <a:noFill/>
                          </a:ln>
                          <a:solidFill>
                            <a:schemeClr val="tx1"/>
                          </a:solidFill>
                          <a:effectLst/>
                          <a:latin typeface="+mn-lt"/>
                          <a:ea typeface="Osaka"/>
                          <a:cs typeface="Arial" pitchFamily="34" charset="0"/>
                        </a:rPr>
                        <a:t>Licht</a:t>
                      </a:r>
                      <a:r>
                        <a:rPr kumimoji="0" lang="en-US" sz="1000" b="1" i="0" u="none" strike="noStrike" cap="none" normalizeH="0" baseline="0" dirty="0">
                          <a:ln>
                            <a:noFill/>
                          </a:ln>
                          <a:solidFill>
                            <a:schemeClr val="tx1"/>
                          </a:solidFill>
                          <a:effectLst/>
                          <a:latin typeface="+mn-lt"/>
                          <a:ea typeface="Osaka"/>
                          <a:cs typeface="Arial" pitchFamily="34" charset="0"/>
                        </a:rPr>
                        <a:t>-Sensor</a:t>
                      </a:r>
                      <a:endParaRPr kumimoji="0" lang="en-US" sz="1800" b="0" i="0" u="none" strike="noStrike" cap="none" normalizeH="0" baseline="0" dirty="0">
                        <a:ln>
                          <a:noFill/>
                        </a:ln>
                        <a:solidFill>
                          <a:schemeClr val="tx1"/>
                        </a:solidFill>
                        <a:effectLst/>
                        <a:latin typeface="+mn-lt"/>
                        <a:ea typeface="Osaka"/>
                        <a:cs typeface="Osaka"/>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1"/>
                  </a:ext>
                </a:extLst>
              </a:tr>
              <a:tr h="1873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err="1">
                          <a:ln>
                            <a:noFill/>
                          </a:ln>
                          <a:solidFill>
                            <a:schemeClr val="tx1"/>
                          </a:solidFill>
                          <a:effectLst/>
                          <a:latin typeface="+mn-lt"/>
                          <a:ea typeface="Osaka"/>
                          <a:cs typeface="Arial" pitchFamily="34" charset="0"/>
                        </a:rPr>
                        <a:t>Magnetfeld</a:t>
                      </a:r>
                      <a:r>
                        <a:rPr kumimoji="0" lang="en-US" sz="1000" b="1" i="0" u="none" strike="noStrike" cap="none" normalizeH="0" baseline="0" dirty="0">
                          <a:ln>
                            <a:noFill/>
                          </a:ln>
                          <a:solidFill>
                            <a:schemeClr val="tx1"/>
                          </a:solidFill>
                          <a:effectLst/>
                          <a:latin typeface="+mn-lt"/>
                          <a:ea typeface="Osaka"/>
                          <a:cs typeface="Arial" pitchFamily="34" charset="0"/>
                        </a:rPr>
                        <a:t> Sensor</a:t>
                      </a:r>
                      <a:endParaRPr kumimoji="0" lang="en-US" sz="1800" b="0" i="0" u="none" strike="noStrike" cap="none" normalizeH="0" baseline="0" dirty="0">
                        <a:ln>
                          <a:noFill/>
                        </a:ln>
                        <a:solidFill>
                          <a:schemeClr val="tx1"/>
                        </a:solidFill>
                        <a:effectLst/>
                        <a:latin typeface="+mn-lt"/>
                        <a:ea typeface="Osaka"/>
                        <a:cs typeface="Osaka"/>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2"/>
                  </a:ext>
                </a:extLst>
              </a:tr>
              <a:tr h="1873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chemeClr val="tx1"/>
                          </a:solidFill>
                          <a:effectLst/>
                          <a:latin typeface="+mn-lt"/>
                          <a:ea typeface="Osaka"/>
                          <a:cs typeface="Arial" pitchFamily="34" charset="0"/>
                        </a:rPr>
                        <a:t>O2 Gas Sensor</a:t>
                      </a:r>
                      <a:endParaRPr kumimoji="0" lang="en-US" sz="1800" b="0" i="0" u="none" strike="noStrike" cap="none" normalizeH="0" baseline="0" dirty="0">
                        <a:ln>
                          <a:noFill/>
                        </a:ln>
                        <a:solidFill>
                          <a:schemeClr val="tx1"/>
                        </a:solidFill>
                        <a:effectLst/>
                        <a:latin typeface="+mn-lt"/>
                        <a:ea typeface="Osaka"/>
                        <a:cs typeface="Osaka"/>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3"/>
                  </a:ext>
                </a:extLst>
              </a:tr>
              <a:tr h="1873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chemeClr val="tx1"/>
                          </a:solidFill>
                          <a:effectLst/>
                          <a:latin typeface="+mn-lt"/>
                          <a:ea typeface="Osaka"/>
                          <a:cs typeface="Arial" pitchFamily="34" charset="0"/>
                        </a:rPr>
                        <a:t>pH Sensor</a:t>
                      </a:r>
                      <a:endParaRPr kumimoji="0" lang="en-US" sz="1800" b="0" i="0" u="none" strike="noStrike" cap="none" normalizeH="0" baseline="0" dirty="0">
                        <a:ln>
                          <a:noFill/>
                        </a:ln>
                        <a:solidFill>
                          <a:schemeClr val="tx1"/>
                        </a:solidFill>
                        <a:effectLst/>
                        <a:latin typeface="+mn-lt"/>
                        <a:ea typeface="Osaka"/>
                        <a:cs typeface="Osaka"/>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4"/>
                  </a:ext>
                </a:extLst>
              </a:tr>
              <a:tr h="1873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chemeClr val="tx1"/>
                          </a:solidFill>
                          <a:effectLst/>
                          <a:latin typeface="+mn-lt"/>
                          <a:ea typeface="Osaka"/>
                          <a:cs typeface="Arial" pitchFamily="34" charset="0"/>
                        </a:rPr>
                        <a:t>Sensor </a:t>
                      </a:r>
                      <a:r>
                        <a:rPr kumimoji="0" lang="en-US" sz="1000" b="1" i="0" u="none" strike="noStrike" cap="none" normalizeH="0" baseline="0" dirty="0" err="1">
                          <a:ln>
                            <a:noFill/>
                          </a:ln>
                          <a:solidFill>
                            <a:schemeClr val="tx1"/>
                          </a:solidFill>
                          <a:effectLst/>
                          <a:latin typeface="+mn-lt"/>
                          <a:ea typeface="Osaka"/>
                          <a:cs typeface="Arial" pitchFamily="34" charset="0"/>
                        </a:rPr>
                        <a:t>für</a:t>
                      </a:r>
                      <a:r>
                        <a:rPr kumimoji="0" lang="en-US" sz="1000" b="1" i="0" u="none" strike="noStrike" cap="none" normalizeH="0" baseline="0" dirty="0">
                          <a:ln>
                            <a:noFill/>
                          </a:ln>
                          <a:solidFill>
                            <a:schemeClr val="tx1"/>
                          </a:solidFill>
                          <a:effectLst/>
                          <a:latin typeface="+mn-lt"/>
                          <a:ea typeface="Osaka"/>
                          <a:cs typeface="Arial" pitchFamily="34" charset="0"/>
                        </a:rPr>
                        <a:t> relative </a:t>
                      </a:r>
                      <a:r>
                        <a:rPr kumimoji="0" lang="en-US" sz="1000" b="1" i="0" u="none" strike="noStrike" cap="none" normalizeH="0" baseline="0" dirty="0" err="1">
                          <a:ln>
                            <a:noFill/>
                          </a:ln>
                          <a:solidFill>
                            <a:schemeClr val="tx1"/>
                          </a:solidFill>
                          <a:effectLst/>
                          <a:latin typeface="+mn-lt"/>
                          <a:ea typeface="Osaka"/>
                          <a:cs typeface="Arial" pitchFamily="34" charset="0"/>
                        </a:rPr>
                        <a:t>Feuchtigkeit</a:t>
                      </a:r>
                      <a:endParaRPr kumimoji="0" lang="en-US" sz="1800" b="0" i="0" u="none" strike="noStrike" cap="none" normalizeH="0" baseline="0" dirty="0">
                        <a:ln>
                          <a:noFill/>
                        </a:ln>
                        <a:solidFill>
                          <a:schemeClr val="tx1"/>
                        </a:solidFill>
                        <a:effectLst/>
                        <a:latin typeface="+mn-lt"/>
                        <a:ea typeface="Osaka"/>
                        <a:cs typeface="Osaka"/>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5"/>
                  </a:ext>
                </a:extLst>
              </a:tr>
              <a:tr h="1873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err="1">
                          <a:ln>
                            <a:noFill/>
                          </a:ln>
                          <a:solidFill>
                            <a:schemeClr val="tx1"/>
                          </a:solidFill>
                          <a:effectLst/>
                          <a:latin typeface="+mn-lt"/>
                          <a:ea typeface="Osaka"/>
                          <a:cs typeface="Arial" pitchFamily="34" charset="0"/>
                        </a:rPr>
                        <a:t>Salzgehalt</a:t>
                      </a:r>
                      <a:r>
                        <a:rPr kumimoji="0" lang="en-US" sz="1000" b="1" i="0" u="none" strike="noStrike" cap="none" normalizeH="0" baseline="0" dirty="0">
                          <a:ln>
                            <a:noFill/>
                          </a:ln>
                          <a:solidFill>
                            <a:schemeClr val="tx1"/>
                          </a:solidFill>
                          <a:effectLst/>
                          <a:latin typeface="+mn-lt"/>
                          <a:ea typeface="Osaka"/>
                          <a:cs typeface="Arial" pitchFamily="34" charset="0"/>
                        </a:rPr>
                        <a:t>-Sensor</a:t>
                      </a:r>
                      <a:endParaRPr kumimoji="0" lang="en-US" sz="1800" b="0" i="0" u="none" strike="noStrike" cap="none" normalizeH="0" baseline="0" dirty="0">
                        <a:ln>
                          <a:noFill/>
                        </a:ln>
                        <a:solidFill>
                          <a:schemeClr val="tx1"/>
                        </a:solidFill>
                        <a:effectLst/>
                        <a:latin typeface="+mn-lt"/>
                        <a:ea typeface="Osaka"/>
                        <a:cs typeface="Osaka"/>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6"/>
                  </a:ext>
                </a:extLst>
              </a:tr>
              <a:tr h="1873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err="1">
                          <a:ln>
                            <a:noFill/>
                          </a:ln>
                          <a:solidFill>
                            <a:schemeClr val="tx1"/>
                          </a:solidFill>
                          <a:effectLst/>
                          <a:latin typeface="+mn-lt"/>
                          <a:ea typeface="Osaka"/>
                          <a:cs typeface="Arial" pitchFamily="34" charset="0"/>
                        </a:rPr>
                        <a:t>Schalldruck</a:t>
                      </a:r>
                      <a:r>
                        <a:rPr kumimoji="0" lang="en-US" sz="1000" b="1" i="0" u="none" strike="noStrike" cap="none" normalizeH="0" baseline="0" dirty="0">
                          <a:ln>
                            <a:noFill/>
                          </a:ln>
                          <a:solidFill>
                            <a:schemeClr val="tx1"/>
                          </a:solidFill>
                          <a:effectLst/>
                          <a:latin typeface="+mn-lt"/>
                          <a:ea typeface="Osaka"/>
                          <a:cs typeface="Arial" pitchFamily="34" charset="0"/>
                        </a:rPr>
                        <a:t>-Meter</a:t>
                      </a:r>
                      <a:endParaRPr kumimoji="0" lang="en-US" sz="1800" b="0" i="0" u="none" strike="noStrike" cap="none" normalizeH="0" baseline="0" dirty="0">
                        <a:ln>
                          <a:noFill/>
                        </a:ln>
                        <a:solidFill>
                          <a:schemeClr val="tx1"/>
                        </a:solidFill>
                        <a:effectLst/>
                        <a:latin typeface="+mn-lt"/>
                        <a:ea typeface="Osaka"/>
                        <a:cs typeface="Osaka"/>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7"/>
                  </a:ext>
                </a:extLst>
              </a:tr>
              <a:tr h="1873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chemeClr val="tx1"/>
                          </a:solidFill>
                          <a:effectLst/>
                          <a:latin typeface="+mn-lt"/>
                          <a:ea typeface="Osaka"/>
                          <a:cs typeface="Arial" pitchFamily="34" charset="0"/>
                        </a:rPr>
                        <a:t>Stahl-</a:t>
                      </a:r>
                      <a:r>
                        <a:rPr kumimoji="0" lang="en-US" sz="1000" b="1" i="0" u="none" strike="noStrike" cap="none" normalizeH="0" baseline="0" dirty="0" err="1">
                          <a:ln>
                            <a:noFill/>
                          </a:ln>
                          <a:solidFill>
                            <a:schemeClr val="tx1"/>
                          </a:solidFill>
                          <a:effectLst/>
                          <a:latin typeface="+mn-lt"/>
                          <a:ea typeface="Osaka"/>
                          <a:cs typeface="Arial" pitchFamily="34" charset="0"/>
                        </a:rPr>
                        <a:t>Temperatur</a:t>
                      </a:r>
                      <a:r>
                        <a:rPr kumimoji="0" lang="en-US" sz="1000" b="1" i="0" u="none" strike="noStrike" cap="none" normalizeH="0" baseline="0" dirty="0">
                          <a:ln>
                            <a:noFill/>
                          </a:ln>
                          <a:solidFill>
                            <a:schemeClr val="tx1"/>
                          </a:solidFill>
                          <a:effectLst/>
                          <a:latin typeface="+mn-lt"/>
                          <a:ea typeface="Osaka"/>
                          <a:cs typeface="Arial" pitchFamily="34" charset="0"/>
                        </a:rPr>
                        <a:t>-Messer</a:t>
                      </a:r>
                      <a:endParaRPr kumimoji="0" lang="en-US" sz="1800" b="0" i="0" u="none" strike="noStrike" cap="none" normalizeH="0" baseline="0" dirty="0">
                        <a:ln>
                          <a:noFill/>
                        </a:ln>
                        <a:solidFill>
                          <a:schemeClr val="tx1"/>
                        </a:solidFill>
                        <a:effectLst/>
                        <a:latin typeface="+mn-lt"/>
                        <a:ea typeface="Osaka"/>
                        <a:cs typeface="Osaka"/>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8"/>
                  </a:ext>
                </a:extLst>
              </a:tr>
              <a:tr h="1873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err="1">
                          <a:ln>
                            <a:noFill/>
                          </a:ln>
                          <a:solidFill>
                            <a:schemeClr val="tx1"/>
                          </a:solidFill>
                          <a:effectLst/>
                          <a:latin typeface="+mn-lt"/>
                          <a:ea typeface="Osaka"/>
                          <a:cs typeface="Arial" pitchFamily="34" charset="0"/>
                        </a:rPr>
                        <a:t>Oberflächentemperatur</a:t>
                      </a:r>
                      <a:r>
                        <a:rPr kumimoji="0" lang="en-US" sz="1000" b="1" i="0" u="none" strike="noStrike" cap="none" normalizeH="0" baseline="0" dirty="0">
                          <a:ln>
                            <a:noFill/>
                          </a:ln>
                          <a:solidFill>
                            <a:schemeClr val="tx1"/>
                          </a:solidFill>
                          <a:effectLst/>
                          <a:latin typeface="+mn-lt"/>
                          <a:ea typeface="Osaka"/>
                          <a:cs typeface="Arial" pitchFamily="34" charset="0"/>
                        </a:rPr>
                        <a:t> Sensor</a:t>
                      </a:r>
                      <a:endParaRPr kumimoji="0" lang="en-US" sz="1800" b="0" i="0" u="none" strike="noStrike" cap="none" normalizeH="0" baseline="0" dirty="0">
                        <a:ln>
                          <a:noFill/>
                        </a:ln>
                        <a:solidFill>
                          <a:schemeClr val="tx1"/>
                        </a:solidFill>
                        <a:effectLst/>
                        <a:latin typeface="+mn-lt"/>
                        <a:ea typeface="Osaka"/>
                        <a:cs typeface="Osaka"/>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9"/>
                  </a:ext>
                </a:extLst>
              </a:tr>
              <a:tr h="1873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chemeClr val="tx1"/>
                          </a:solidFill>
                          <a:effectLst/>
                          <a:latin typeface="+mn-lt"/>
                          <a:ea typeface="Osaka"/>
                          <a:cs typeface="Arial" pitchFamily="34" charset="0"/>
                        </a:rPr>
                        <a:t>Thermocouple</a:t>
                      </a:r>
                      <a:endParaRPr kumimoji="0" lang="en-US" sz="1800" b="0" i="0" u="none" strike="noStrike" cap="none" normalizeH="0" baseline="0" dirty="0">
                        <a:ln>
                          <a:noFill/>
                        </a:ln>
                        <a:solidFill>
                          <a:schemeClr val="tx1"/>
                        </a:solidFill>
                        <a:effectLst/>
                        <a:latin typeface="+mn-lt"/>
                        <a:ea typeface="Osaka"/>
                        <a:cs typeface="Osaka"/>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10"/>
                  </a:ext>
                </a:extLst>
              </a:tr>
              <a:tr h="1873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err="1">
                          <a:ln>
                            <a:noFill/>
                          </a:ln>
                          <a:solidFill>
                            <a:schemeClr val="tx1"/>
                          </a:solidFill>
                          <a:effectLst/>
                          <a:latin typeface="+mn-lt"/>
                          <a:ea typeface="Osaka"/>
                          <a:cs typeface="Arial" pitchFamily="34" charset="0"/>
                        </a:rPr>
                        <a:t>Turbulenz</a:t>
                      </a:r>
                      <a:r>
                        <a:rPr kumimoji="0" lang="en-US" sz="1000" b="1" i="0" u="none" strike="noStrike" cap="none" normalizeH="0" baseline="0" dirty="0">
                          <a:ln>
                            <a:noFill/>
                          </a:ln>
                          <a:solidFill>
                            <a:schemeClr val="tx1"/>
                          </a:solidFill>
                          <a:effectLst/>
                          <a:latin typeface="+mn-lt"/>
                          <a:ea typeface="Osaka"/>
                          <a:cs typeface="Arial" pitchFamily="34" charset="0"/>
                        </a:rPr>
                        <a:t>-Sensor</a:t>
                      </a:r>
                      <a:endParaRPr kumimoji="0" lang="en-US" sz="1800" b="0" i="0" u="none" strike="noStrike" cap="none" normalizeH="0" baseline="0" dirty="0">
                        <a:ln>
                          <a:noFill/>
                        </a:ln>
                        <a:solidFill>
                          <a:schemeClr val="tx1"/>
                        </a:solidFill>
                        <a:effectLst/>
                        <a:latin typeface="+mn-lt"/>
                        <a:ea typeface="Osaka"/>
                        <a:cs typeface="Osaka"/>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11"/>
                  </a:ext>
                </a:extLst>
              </a:tr>
              <a:tr h="1873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chemeClr val="tx1"/>
                          </a:solidFill>
                          <a:effectLst/>
                          <a:latin typeface="+mn-lt"/>
                          <a:ea typeface="Osaka"/>
                          <a:cs typeface="Arial" pitchFamily="34" charset="0"/>
                        </a:rPr>
                        <a:t>UVA und UVB Sensor</a:t>
                      </a:r>
                      <a:endParaRPr kumimoji="0" lang="en-US" sz="1800" b="0" i="0" u="none" strike="noStrike" cap="none" normalizeH="0" baseline="0" dirty="0">
                        <a:ln>
                          <a:noFill/>
                        </a:ln>
                        <a:solidFill>
                          <a:schemeClr val="tx1"/>
                        </a:solidFill>
                        <a:effectLst/>
                        <a:latin typeface="+mn-lt"/>
                        <a:ea typeface="Osaka"/>
                        <a:cs typeface="Osaka"/>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12"/>
                  </a:ext>
                </a:extLst>
              </a:tr>
              <a:tr h="1873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err="1">
                          <a:ln>
                            <a:noFill/>
                          </a:ln>
                          <a:solidFill>
                            <a:schemeClr val="tx1"/>
                          </a:solidFill>
                          <a:effectLst/>
                          <a:latin typeface="+mn-lt"/>
                          <a:ea typeface="+mn-ea"/>
                          <a:cs typeface="Arial" pitchFamily="34" charset="0"/>
                        </a:rPr>
                        <a:t>Spannungsmesser</a:t>
                      </a:r>
                      <a:endParaRPr kumimoji="0" lang="en-US" sz="1800" b="0" i="0" u="none" strike="noStrike" cap="none" normalizeH="0" baseline="0" dirty="0">
                        <a:ln>
                          <a:noFill/>
                        </a:ln>
                        <a:solidFill>
                          <a:schemeClr val="tx1"/>
                        </a:solidFill>
                        <a:effectLst/>
                        <a:latin typeface="+mn-lt"/>
                        <a:ea typeface="Osaka"/>
                        <a:cs typeface="Osaka"/>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13"/>
                  </a:ext>
                </a:extLst>
              </a:tr>
              <a:tr h="1873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sz="1000" b="0" i="0" u="none" strike="noStrike" cap="none" normalizeH="0" baseline="0" dirty="0">
                          <a:ln>
                            <a:noFill/>
                          </a:ln>
                          <a:solidFill>
                            <a:schemeClr val="tx1"/>
                          </a:solidFill>
                          <a:effectLst/>
                          <a:latin typeface="+mn-lt"/>
                          <a:ea typeface="Osaka"/>
                          <a:cs typeface="Osaka"/>
                        </a:rPr>
                        <a:t>...und noch mehr</a:t>
                      </a:r>
                      <a:endParaRPr kumimoji="0" lang="en-US" sz="1000" b="0" i="0" u="none" strike="noStrike" cap="none" normalizeH="0" baseline="0" dirty="0">
                        <a:ln>
                          <a:noFill/>
                        </a:ln>
                        <a:solidFill>
                          <a:schemeClr val="tx1"/>
                        </a:solidFill>
                        <a:effectLst/>
                        <a:latin typeface="+mn-lt"/>
                        <a:ea typeface="Osaka"/>
                        <a:cs typeface="Osaka"/>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14"/>
                  </a:ext>
                </a:extLst>
              </a:tr>
            </a:tbl>
          </a:graphicData>
        </a:graphic>
      </p:graphicFrame>
      <p:sp>
        <p:nvSpPr>
          <p:cNvPr id="7" name="Rectangle 76"/>
          <p:cNvSpPr>
            <a:spLocks noChangeArrowheads="1"/>
          </p:cNvSpPr>
          <p:nvPr/>
        </p:nvSpPr>
        <p:spPr bwMode="auto">
          <a:xfrm>
            <a:off x="3491880" y="1556792"/>
            <a:ext cx="5688632" cy="576064"/>
          </a:xfrm>
          <a:prstGeom prst="rect">
            <a:avLst/>
          </a:prstGeom>
          <a:noFill/>
          <a:ln w="9525">
            <a:noFill/>
            <a:miter lim="800000"/>
            <a:headEnd/>
            <a:tailEnd/>
          </a:ln>
        </p:spPr>
        <p:txBody>
          <a:bodyPr/>
          <a:lstStyle/>
          <a:p>
            <a:pPr fontAlgn="base">
              <a:spcBef>
                <a:spcPct val="20000"/>
              </a:spcBef>
              <a:spcAft>
                <a:spcPct val="0"/>
              </a:spcAft>
              <a:buClr>
                <a:srgbClr val="C30C0E"/>
              </a:buClr>
            </a:pPr>
            <a:r>
              <a:rPr lang="en-US" sz="2000" b="1" dirty="0">
                <a:solidFill>
                  <a:srgbClr val="327A87"/>
                </a:solidFill>
                <a:latin typeface="Calibri" charset="0"/>
                <a:ea typeface="Calibri" charset="0"/>
                <a:cs typeface="Calibri" charset="0"/>
              </a:rPr>
              <a:t>     </a:t>
            </a:r>
            <a:r>
              <a:rPr lang="en-US" sz="2000" b="1" dirty="0" err="1">
                <a:solidFill>
                  <a:srgbClr val="327A87"/>
                </a:solidFill>
                <a:latin typeface="Calibri" charset="0"/>
                <a:ea typeface="Calibri" charset="0"/>
                <a:cs typeface="Calibri" charset="0"/>
              </a:rPr>
              <a:t>Kompatibel</a:t>
            </a:r>
            <a:r>
              <a:rPr lang="en-US" sz="2000" b="1" dirty="0">
                <a:solidFill>
                  <a:srgbClr val="327A87"/>
                </a:solidFill>
                <a:latin typeface="Calibri" charset="0"/>
                <a:ea typeface="Calibri" charset="0"/>
                <a:cs typeface="Calibri" charset="0"/>
              </a:rPr>
              <a:t> </a:t>
            </a:r>
            <a:r>
              <a:rPr lang="en-US" sz="2000" b="1" dirty="0" err="1">
                <a:solidFill>
                  <a:srgbClr val="327A87"/>
                </a:solidFill>
                <a:latin typeface="Calibri" charset="0"/>
                <a:ea typeface="Calibri" charset="0"/>
                <a:cs typeface="Calibri" charset="0"/>
              </a:rPr>
              <a:t>zu</a:t>
            </a:r>
            <a:r>
              <a:rPr lang="en-US" sz="2000" b="1" dirty="0">
                <a:solidFill>
                  <a:srgbClr val="327A87"/>
                </a:solidFill>
                <a:latin typeface="Calibri" charset="0"/>
                <a:ea typeface="Calibri" charset="0"/>
                <a:cs typeface="Calibri" charset="0"/>
              </a:rPr>
              <a:t> </a:t>
            </a:r>
            <a:r>
              <a:rPr lang="en-US" sz="2000" b="1" dirty="0" err="1">
                <a:solidFill>
                  <a:srgbClr val="327A87"/>
                </a:solidFill>
                <a:latin typeface="Calibri" charset="0"/>
                <a:ea typeface="Calibri" charset="0"/>
                <a:cs typeface="Calibri" charset="0"/>
              </a:rPr>
              <a:t>aktuell</a:t>
            </a:r>
            <a:r>
              <a:rPr lang="en-US" sz="2000" b="1" dirty="0">
                <a:solidFill>
                  <a:srgbClr val="327A87"/>
                </a:solidFill>
                <a:latin typeface="Calibri" charset="0"/>
                <a:ea typeface="Calibri" charset="0"/>
                <a:cs typeface="Calibri" charset="0"/>
              </a:rPr>
              <a:t> 58 </a:t>
            </a:r>
            <a:r>
              <a:rPr lang="en-US" sz="2000" b="1" dirty="0" err="1">
                <a:solidFill>
                  <a:srgbClr val="327A87"/>
                </a:solidFill>
                <a:latin typeface="Calibri" charset="0"/>
                <a:ea typeface="Calibri" charset="0"/>
                <a:cs typeface="Calibri" charset="0"/>
              </a:rPr>
              <a:t>Vernier</a:t>
            </a:r>
            <a:r>
              <a:rPr lang="en-US" sz="2000" b="1" dirty="0">
                <a:solidFill>
                  <a:srgbClr val="327A87"/>
                </a:solidFill>
                <a:latin typeface="Calibri" charset="0"/>
                <a:ea typeface="Calibri" charset="0"/>
                <a:cs typeface="Calibri" charset="0"/>
              </a:rPr>
              <a:t>-Sensoren</a:t>
            </a:r>
          </a:p>
          <a:p>
            <a:pPr fontAlgn="base">
              <a:spcBef>
                <a:spcPct val="20000"/>
              </a:spcBef>
              <a:spcAft>
                <a:spcPct val="0"/>
              </a:spcAft>
              <a:buClr>
                <a:srgbClr val="C30C0E"/>
              </a:buClr>
            </a:pPr>
            <a:endParaRPr lang="en-US" sz="2000" b="1" dirty="0">
              <a:solidFill>
                <a:srgbClr val="327A87"/>
              </a:solidFill>
              <a:latin typeface="+mn-lt"/>
            </a:endParaRPr>
          </a:p>
        </p:txBody>
      </p:sp>
      <p:grpSp>
        <p:nvGrpSpPr>
          <p:cNvPr id="8" name="Group 77"/>
          <p:cNvGrpSpPr>
            <a:grpSpLocks noChangeAspect="1"/>
          </p:cNvGrpSpPr>
          <p:nvPr/>
        </p:nvGrpSpPr>
        <p:grpSpPr bwMode="auto">
          <a:xfrm>
            <a:off x="323528" y="4851008"/>
            <a:ext cx="2963368" cy="1224000"/>
            <a:chOff x="384" y="1174"/>
            <a:chExt cx="2488" cy="1153"/>
          </a:xfrm>
        </p:grpSpPr>
        <p:pic>
          <p:nvPicPr>
            <p:cNvPr id="9" name="Picture 78"/>
            <p:cNvPicPr>
              <a:picLocks noChangeAspect="1" noChangeArrowheads="1"/>
            </p:cNvPicPr>
            <p:nvPr/>
          </p:nvPicPr>
          <p:blipFill>
            <a:blip r:embed="rId4" cstate="print"/>
            <a:srcRect/>
            <a:stretch>
              <a:fillRect/>
            </a:stretch>
          </p:blipFill>
          <p:spPr bwMode="auto">
            <a:xfrm>
              <a:off x="384" y="1174"/>
              <a:ext cx="1042" cy="990"/>
            </a:xfrm>
            <a:prstGeom prst="rect">
              <a:avLst/>
            </a:prstGeom>
            <a:noFill/>
            <a:ln w="9525">
              <a:noFill/>
              <a:miter lim="800000"/>
              <a:headEnd/>
              <a:tailEnd/>
            </a:ln>
          </p:spPr>
        </p:pic>
        <p:pic>
          <p:nvPicPr>
            <p:cNvPr id="10" name="Picture 79" descr="golink2"/>
            <p:cNvPicPr>
              <a:picLocks noChangeAspect="1" noChangeArrowheads="1"/>
            </p:cNvPicPr>
            <p:nvPr/>
          </p:nvPicPr>
          <p:blipFill>
            <a:blip r:embed="rId5" cstate="print"/>
            <a:srcRect/>
            <a:stretch>
              <a:fillRect/>
            </a:stretch>
          </p:blipFill>
          <p:spPr bwMode="auto">
            <a:xfrm rot="772141">
              <a:off x="1588" y="1608"/>
              <a:ext cx="1284" cy="719"/>
            </a:xfrm>
            <a:prstGeom prst="rect">
              <a:avLst/>
            </a:prstGeom>
            <a:noFill/>
            <a:ln w="9525">
              <a:noFill/>
              <a:miter lim="800000"/>
              <a:headEnd/>
              <a:tailEnd/>
            </a:ln>
          </p:spPr>
        </p:pic>
      </p:grpSp>
      <p:pic>
        <p:nvPicPr>
          <p:cNvPr id="11" name="Picture 9"/>
          <p:cNvPicPr>
            <a:picLocks noChangeAspect="1" noChangeArrowheads="1"/>
          </p:cNvPicPr>
          <p:nvPr/>
        </p:nvPicPr>
        <p:blipFill>
          <a:blip r:embed="rId6" cstate="print"/>
          <a:srcRect/>
          <a:stretch>
            <a:fillRect/>
          </a:stretch>
        </p:blipFill>
        <p:spPr bwMode="auto">
          <a:xfrm>
            <a:off x="333290" y="3231008"/>
            <a:ext cx="2366502" cy="1584000"/>
          </a:xfrm>
          <a:prstGeom prst="rect">
            <a:avLst/>
          </a:prstGeom>
          <a:solidFill>
            <a:schemeClr val="bg1"/>
          </a:solidFill>
          <a:ln w="9525">
            <a:noFill/>
            <a:miter lim="800000"/>
            <a:headEnd/>
            <a:tailEnd/>
          </a:ln>
        </p:spPr>
      </p:pic>
      <p:sp>
        <p:nvSpPr>
          <p:cNvPr id="12" name="Titel 3"/>
          <p:cNvSpPr>
            <a:spLocks noGrp="1"/>
          </p:cNvSpPr>
          <p:nvPr>
            <p:ph type="title"/>
          </p:nvPr>
        </p:nvSpPr>
        <p:spPr/>
        <p:txBody>
          <a:bodyPr>
            <a:normAutofit/>
          </a:bodyPr>
          <a:lstStyle/>
          <a:p>
            <a:r>
              <a:rPr lang="de-DE" sz="2500" dirty="0"/>
              <a:t>Messwerterfassung mit TI-</a:t>
            </a:r>
            <a:r>
              <a:rPr lang="de-DE" sz="2500" dirty="0" err="1"/>
              <a:t>Nspire</a:t>
            </a:r>
            <a:r>
              <a:rPr lang="de-DE" sz="2500" dirty="0"/>
              <a:t>™ </a:t>
            </a:r>
          </a:p>
        </p:txBody>
      </p:sp>
    </p:spTree>
    <p:extLst>
      <p:ext uri="{BB962C8B-B14F-4D97-AF65-F5344CB8AC3E}">
        <p14:creationId xmlns:p14="http://schemas.microsoft.com/office/powerpoint/2010/main" val="2627621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normAutofit/>
          </a:bodyPr>
          <a:lstStyle/>
          <a:p>
            <a:r>
              <a:rPr lang="de-DE" sz="2500" dirty="0"/>
              <a:t>Messwerterfassung mit Casio</a:t>
            </a:r>
          </a:p>
        </p:txBody>
      </p:sp>
      <p:pic>
        <p:nvPicPr>
          <p:cNvPr id="3" name="Picture 2" descr="EA-200-schräg"/>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7372" t="21271" r="10167" b="17365"/>
          <a:stretch>
            <a:fillRect/>
          </a:stretch>
        </p:blipFill>
        <p:spPr bwMode="auto">
          <a:xfrm>
            <a:off x="395288" y="2941962"/>
            <a:ext cx="2608262" cy="24526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188" y="5253362"/>
            <a:ext cx="1166812" cy="998537"/>
          </a:xfrm>
          <a:prstGeom prst="rect">
            <a:avLst/>
          </a:prstGeom>
          <a:noFill/>
          <a:ln>
            <a:noFill/>
          </a:ln>
          <a:effectLst/>
          <a:extLst>
            <a:ext uri="{909E8E84-426E-40dd-AFC4-6F175D3DCCD1}">
              <a14:hiddenFill xmlns="" xmlns:a14="http://schemas.microsoft.com/office/drawing/2010/main">
                <a:solidFill>
                  <a:srgbClr val="245C9A"/>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pic>
        <p:nvPicPr>
          <p:cNvPr id="6"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11413" y="4999659"/>
            <a:ext cx="655637" cy="1341438"/>
          </a:xfrm>
          <a:prstGeom prst="rect">
            <a:avLst/>
          </a:prstGeom>
          <a:noFill/>
          <a:ln>
            <a:noFill/>
          </a:ln>
          <a:effectLst/>
          <a:extLst>
            <a:ext uri="{909E8E84-426E-40dd-AFC4-6F175D3DCCD1}">
              <a14:hiddenFill xmlns="" xmlns:a14="http://schemas.microsoft.com/office/drawing/2010/main">
                <a:solidFill>
                  <a:srgbClr val="245C9A"/>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pic>
        <p:nvPicPr>
          <p:cNvPr id="7" name="Picture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9750" y="6111008"/>
            <a:ext cx="2303463" cy="409575"/>
          </a:xfrm>
          <a:prstGeom prst="rect">
            <a:avLst/>
          </a:prstGeom>
          <a:noFill/>
          <a:ln>
            <a:noFill/>
          </a:ln>
          <a:effectLst/>
          <a:extLst>
            <a:ext uri="{909E8E84-426E-40dd-AFC4-6F175D3DCCD1}">
              <a14:hiddenFill xmlns="" xmlns:a14="http://schemas.microsoft.com/office/drawing/2010/main">
                <a:solidFill>
                  <a:srgbClr val="245C9A"/>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pic>
        <p:nvPicPr>
          <p:cNvPr id="8" name="Picture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56325" y="5039049"/>
            <a:ext cx="2220913" cy="1503363"/>
          </a:xfrm>
          <a:prstGeom prst="rect">
            <a:avLst/>
          </a:prstGeom>
          <a:noFill/>
          <a:ln>
            <a:noFill/>
          </a:ln>
          <a:effectLst/>
          <a:extLst>
            <a:ext uri="{909E8E84-426E-40dd-AFC4-6F175D3DCCD1}">
              <a14:hiddenFill xmlns="" xmlns:a14="http://schemas.microsoft.com/office/drawing/2010/main">
                <a:solidFill>
                  <a:srgbClr val="245C9A"/>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pic>
        <p:nvPicPr>
          <p:cNvPr id="9" name="Picture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95963" y="3157862"/>
            <a:ext cx="2808287" cy="1830387"/>
          </a:xfrm>
          <a:prstGeom prst="rect">
            <a:avLst/>
          </a:prstGeom>
          <a:noFill/>
          <a:ln>
            <a:noFill/>
          </a:ln>
          <a:effectLst/>
          <a:extLst>
            <a:ext uri="{909E8E84-426E-40dd-AFC4-6F175D3DCCD1}">
              <a14:hiddenFill xmlns="" xmlns:a14="http://schemas.microsoft.com/office/drawing/2010/main">
                <a:solidFill>
                  <a:srgbClr val="245C9A"/>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sp>
        <p:nvSpPr>
          <p:cNvPr id="10" name="Text Box 15"/>
          <p:cNvSpPr txBox="1">
            <a:spLocks noChangeArrowheads="1"/>
          </p:cNvSpPr>
          <p:nvPr/>
        </p:nvSpPr>
        <p:spPr bwMode="auto">
          <a:xfrm>
            <a:off x="1187450" y="2654624"/>
            <a:ext cx="1336675" cy="366713"/>
          </a:xfrm>
          <a:prstGeom prst="rect">
            <a:avLst/>
          </a:prstGeom>
          <a:noFill/>
          <a:ln>
            <a:noFill/>
          </a:ln>
          <a:effectLst/>
          <a:extLst>
            <a:ext uri="{909E8E84-426E-40dd-AFC4-6F175D3DCCD1}">
              <a14:hiddenFill xmlns="" xmlns:a14="http://schemas.microsoft.com/office/drawing/2010/main">
                <a:solidFill>
                  <a:srgbClr val="245C9A"/>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lIns="90000" tIns="46800" rIns="90000" bIns="46800">
            <a:spAutoFit/>
          </a:bodyPr>
          <a:lstStyle/>
          <a:p>
            <a:r>
              <a:rPr lang="de-DE"/>
              <a:t>Alt: EA-200</a:t>
            </a:r>
          </a:p>
        </p:txBody>
      </p:sp>
      <p:sp>
        <p:nvSpPr>
          <p:cNvPr id="11" name="Text Box 16"/>
          <p:cNvSpPr txBox="1">
            <a:spLocks noChangeArrowheads="1"/>
          </p:cNvSpPr>
          <p:nvPr/>
        </p:nvSpPr>
        <p:spPr bwMode="auto">
          <a:xfrm>
            <a:off x="6443663" y="2654624"/>
            <a:ext cx="1349375" cy="366713"/>
          </a:xfrm>
          <a:prstGeom prst="rect">
            <a:avLst/>
          </a:prstGeom>
          <a:noFill/>
          <a:ln>
            <a:noFill/>
          </a:ln>
          <a:effectLst/>
          <a:extLst>
            <a:ext uri="{909E8E84-426E-40dd-AFC4-6F175D3DCCD1}">
              <a14:hiddenFill xmlns="" xmlns:a14="http://schemas.microsoft.com/office/drawing/2010/main">
                <a:solidFill>
                  <a:srgbClr val="245C9A"/>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lIns="90000" tIns="46800" rIns="90000" bIns="46800">
            <a:spAutoFit/>
          </a:bodyPr>
          <a:lstStyle/>
          <a:p>
            <a:r>
              <a:rPr lang="de-DE"/>
              <a:t>Neu: C-Lab</a:t>
            </a:r>
          </a:p>
        </p:txBody>
      </p:sp>
      <p:sp>
        <p:nvSpPr>
          <p:cNvPr id="12" name="AutoShape 18"/>
          <p:cNvSpPr>
            <a:spLocks noChangeArrowheads="1"/>
          </p:cNvSpPr>
          <p:nvPr/>
        </p:nvSpPr>
        <p:spPr bwMode="auto">
          <a:xfrm>
            <a:off x="3192463" y="2683809"/>
            <a:ext cx="2582862" cy="733425"/>
          </a:xfrm>
          <a:prstGeom prst="curvedDownArrow">
            <a:avLst>
              <a:gd name="adj1" fmla="val 70433"/>
              <a:gd name="adj2" fmla="val 140866"/>
              <a:gd name="adj3" fmla="val 33333"/>
            </a:avLst>
          </a:prstGeom>
          <a:solidFill>
            <a:srgbClr val="327A87"/>
          </a:solidFill>
          <a:ln w="9525">
            <a:solidFill>
              <a:schemeClr val="tx1"/>
            </a:solidFill>
            <a:miter lim="800000"/>
            <a:headEnd/>
            <a:tailEnd/>
          </a:ln>
          <a:effectLst/>
        </p:spPr>
        <p:txBody>
          <a:bodyPr wrap="none" lIns="90000" tIns="46800" rIns="90000" bIns="46800" anchor="ctr"/>
          <a:lstStyle/>
          <a:p>
            <a:endParaRPr lang="de-DE"/>
          </a:p>
        </p:txBody>
      </p:sp>
      <p:sp>
        <p:nvSpPr>
          <p:cNvPr id="13" name="Text Box 19"/>
          <p:cNvSpPr txBox="1">
            <a:spLocks noChangeArrowheads="1"/>
          </p:cNvSpPr>
          <p:nvPr/>
        </p:nvSpPr>
        <p:spPr bwMode="auto">
          <a:xfrm>
            <a:off x="324000" y="1124744"/>
            <a:ext cx="8496300" cy="710067"/>
          </a:xfrm>
          <a:prstGeom prst="rect">
            <a:avLst/>
          </a:prstGeom>
          <a:noFill/>
          <a:ln>
            <a:noFill/>
          </a:ln>
          <a:effectLst/>
          <a:extLst>
            <a:ext uri="{909E8E84-426E-40dd-AFC4-6F175D3DCCD1}">
              <a14:hiddenFill xmlns="" xmlns:a14="http://schemas.microsoft.com/office/drawing/2010/main">
                <a:solidFill>
                  <a:srgbClr val="245C9A"/>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lIns="90000" tIns="46800" rIns="90000" bIns="46800">
            <a:spAutoFit/>
          </a:bodyPr>
          <a:lstStyle/>
          <a:p>
            <a:r>
              <a:rPr lang="de-DE" sz="2000" dirty="0">
                <a:latin typeface="Calibri" charset="0"/>
                <a:ea typeface="Calibri" charset="0"/>
                <a:cs typeface="Calibri" charset="0"/>
              </a:rPr>
              <a:t>Casio hat ein neues Messwerterfassungsgerät entwickelt, bediengleich mit dem Vorgänger. Es arbeitet mit Casio-, Vernier- und CMA-Sensoren.</a:t>
            </a:r>
          </a:p>
        </p:txBody>
      </p:sp>
    </p:spTree>
    <p:extLst>
      <p:ext uri="{BB962C8B-B14F-4D97-AF65-F5344CB8AC3E}">
        <p14:creationId xmlns:p14="http://schemas.microsoft.com/office/powerpoint/2010/main" val="10169423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normAutofit/>
          </a:bodyPr>
          <a:lstStyle/>
          <a:p>
            <a:r>
              <a:rPr lang="de-DE" sz="2500" dirty="0"/>
              <a:t>Messwerterfassung mit Casio</a:t>
            </a:r>
          </a:p>
        </p:txBody>
      </p:sp>
      <p:sp>
        <p:nvSpPr>
          <p:cNvPr id="14" name="Rectangle 3"/>
          <p:cNvSpPr txBox="1">
            <a:spLocks noChangeArrowheads="1"/>
          </p:cNvSpPr>
          <p:nvPr/>
        </p:nvSpPr>
        <p:spPr>
          <a:xfrm>
            <a:off x="324172" y="1124744"/>
            <a:ext cx="8496300" cy="2374900"/>
          </a:xfrm>
          <a:prstGeom prst="rect">
            <a:avLst/>
          </a:prstGeom>
        </p:spPr>
        <p:txBody>
          <a:bodyPr/>
          <a:lst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pPr marL="0" indent="0">
              <a:buClr>
                <a:srgbClr val="327A87"/>
              </a:buClr>
              <a:buFont typeface="Wingdings" charset="2"/>
              <a:buNone/>
            </a:pPr>
            <a:r>
              <a:rPr lang="de-DE" dirty="0"/>
              <a:t>Mit dem C-Lab und einem grafikfähigen CASIO-Rechner können Messdaten verschiedener Experimente aufgezeichnet werden. </a:t>
            </a:r>
          </a:p>
          <a:p>
            <a:pPr marL="0" indent="0">
              <a:buClr>
                <a:srgbClr val="327A87"/>
              </a:buClr>
              <a:buFont typeface="Wingdings" charset="2"/>
              <a:buNone/>
            </a:pPr>
            <a:r>
              <a:rPr lang="de-DE" b="1" dirty="0"/>
              <a:t>Wie wird gemessen?</a:t>
            </a:r>
          </a:p>
          <a:p>
            <a:pPr marL="0" indent="0">
              <a:buClr>
                <a:srgbClr val="327A87"/>
              </a:buClr>
              <a:buFont typeface="Wingdings" charset="2"/>
              <a:buNone/>
            </a:pPr>
            <a:r>
              <a:rPr lang="de-DE" dirty="0"/>
              <a:t>Das C-Lab verfügt über drei Anschlüsse für diverse Sensoren und über einen USB-Port, so dass die Messungen entweder mit einem CASIO-Grafikrechner oder direkt am PC vorgenommen werden können.</a:t>
            </a:r>
          </a:p>
          <a:p>
            <a:pPr marL="0" indent="0">
              <a:buClr>
                <a:srgbClr val="327A87"/>
              </a:buClr>
            </a:pPr>
            <a:endParaRPr lang="de-DE" dirty="0"/>
          </a:p>
        </p:txBody>
      </p:sp>
      <p:pic>
        <p:nvPicPr>
          <p:cNvPr id="15" name="Picture 5" descr="Capt0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5288" y="3916511"/>
            <a:ext cx="2035175" cy="1144587"/>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Lst>
        </p:spPr>
      </p:pic>
      <p:pic>
        <p:nvPicPr>
          <p:cNvPr id="16" name="Picture 6" descr="Capt0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7350" y="5191273"/>
            <a:ext cx="2043113" cy="1149350"/>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Lst>
        </p:spPr>
      </p:pic>
      <p:pic>
        <p:nvPicPr>
          <p:cNvPr id="17" name="Picture 7"/>
          <p:cNvPicPr>
            <a:picLocks noChangeAspect="1" noChangeArrowheads="1"/>
          </p:cNvPicPr>
          <p:nvPr/>
        </p:nvPicPr>
        <p:blipFill>
          <a:blip r:embed="rId7">
            <a:extLst>
              <a:ext uri="{28A0092B-C50C-407E-A947-70E740481C1C}">
                <a14:useLocalDpi xmlns:a14="http://schemas.microsoft.com/office/drawing/2010/main" val="0"/>
              </a:ext>
            </a:extLst>
          </a:blip>
          <a:srcRect l="21368" t="22989" r="20699" b="7372"/>
          <a:stretch>
            <a:fillRect/>
          </a:stretch>
        </p:blipFill>
        <p:spPr bwMode="auto">
          <a:xfrm>
            <a:off x="5651500" y="4227661"/>
            <a:ext cx="3222625" cy="2065337"/>
          </a:xfrm>
          <a:prstGeom prst="rect">
            <a:avLst/>
          </a:prstGeom>
          <a:noFill/>
          <a:ln>
            <a:noFill/>
          </a:ln>
          <a:extLst>
            <a:ext uri="{909E8E84-426E-40dd-AFC4-6F175D3DCCD1}">
              <a14:hiddenFill xmlns="" xmlns:a14="http://schemas.microsoft.com/office/drawing/2010/main">
                <a:solidFill>
                  <a:srgbClr val="245C9A"/>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8" name="Picture 8"/>
          <p:cNvPicPr>
            <a:picLocks noChangeAspect="1" noChangeArrowheads="1"/>
          </p:cNvPicPr>
          <p:nvPr/>
        </p:nvPicPr>
        <p:blipFill>
          <a:blip r:embed="rId8">
            <a:extLst>
              <a:ext uri="{28A0092B-C50C-407E-A947-70E740481C1C}">
                <a14:useLocalDpi xmlns:a14="http://schemas.microsoft.com/office/drawing/2010/main" val="0"/>
              </a:ext>
            </a:extLst>
          </a:blip>
          <a:srcRect l="52374" t="34763" r="24547" b="28302"/>
          <a:stretch>
            <a:fillRect/>
          </a:stretch>
        </p:blipFill>
        <p:spPr bwMode="auto">
          <a:xfrm>
            <a:off x="2566988" y="3892698"/>
            <a:ext cx="3003550" cy="2560638"/>
          </a:xfrm>
          <a:prstGeom prst="rect">
            <a:avLst/>
          </a:prstGeom>
          <a:noFill/>
          <a:ln>
            <a:noFill/>
          </a:ln>
          <a:extLst>
            <a:ext uri="{909E8E84-426E-40dd-AFC4-6F175D3DCCD1}">
              <a14:hiddenFill xmlns="" xmlns:a14="http://schemas.microsoft.com/office/drawing/2010/main">
                <a:solidFill>
                  <a:srgbClr val="245C9A"/>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754153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2" name="Rechteck 11"/>
          <p:cNvSpPr/>
          <p:nvPr/>
        </p:nvSpPr>
        <p:spPr bwMode="auto">
          <a:xfrm>
            <a:off x="-108520" y="2538240"/>
            <a:ext cx="6264696" cy="530720"/>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8" name="Titel 7"/>
          <p:cNvSpPr>
            <a:spLocks noGrp="1"/>
          </p:cNvSpPr>
          <p:nvPr>
            <p:ph type="title"/>
          </p:nvPr>
        </p:nvSpPr>
        <p:spPr/>
        <p:txBody>
          <a:bodyPr>
            <a:normAutofit fontScale="90000"/>
          </a:bodyPr>
          <a:lstStyle/>
          <a:p>
            <a:r>
              <a:rPr lang="en-GB" dirty="0" err="1"/>
              <a:t>Gliederung</a:t>
            </a:r>
            <a:endParaRPr lang="en-GB" dirty="0"/>
          </a:p>
        </p:txBody>
      </p:sp>
      <p:sp>
        <p:nvSpPr>
          <p:cNvPr id="9" name="Inhaltsplatzhalter 8"/>
          <p:cNvSpPr>
            <a:spLocks noGrp="1"/>
          </p:cNvSpPr>
          <p:nvPr>
            <p:ph idx="1"/>
          </p:nvPr>
        </p:nvSpPr>
        <p:spPr/>
        <p:txBody>
          <a:bodyPr/>
          <a:lstStyle/>
          <a:p>
            <a:pPr marL="514350" indent="-514350">
              <a:buClr>
                <a:srgbClr val="327A86"/>
              </a:buClr>
              <a:buAutoNum type="arabicPeriod"/>
            </a:pPr>
            <a:r>
              <a:rPr lang="de-DE" sz="2500" dirty="0"/>
              <a:t>Modellieren im Mathematikunterricht</a:t>
            </a:r>
          </a:p>
          <a:p>
            <a:pPr marL="514350" indent="-514350">
              <a:buClr>
                <a:srgbClr val="327A86"/>
              </a:buClr>
              <a:buAutoNum type="arabicPeriod"/>
            </a:pPr>
            <a:r>
              <a:rPr lang="de-DE" sz="2500" dirty="0"/>
              <a:t>Messwerterfassung</a:t>
            </a:r>
          </a:p>
          <a:p>
            <a:pPr marL="514350" indent="-514350">
              <a:buClr>
                <a:srgbClr val="327A86"/>
              </a:buClr>
              <a:buAutoNum type="arabicPeriod"/>
            </a:pPr>
            <a:r>
              <a:rPr lang="de-DE" sz="2500" dirty="0">
                <a:solidFill>
                  <a:schemeClr val="tx2"/>
                </a:solidFill>
              </a:rPr>
              <a:t>Simulationen im </a:t>
            </a:r>
            <a:r>
              <a:rPr lang="de-DE" sz="2500" dirty="0" err="1">
                <a:solidFill>
                  <a:schemeClr val="tx2"/>
                </a:solidFill>
              </a:rPr>
              <a:t>Stochastikunterricht</a:t>
            </a:r>
            <a:endParaRPr lang="de-DE" sz="2500" dirty="0">
              <a:solidFill>
                <a:schemeClr val="tx2"/>
              </a:solidFill>
            </a:endParaRPr>
          </a:p>
          <a:p>
            <a:pPr marL="514350" indent="-514350">
              <a:buClr>
                <a:srgbClr val="327A86"/>
              </a:buClr>
              <a:buFont typeface="Arial" panose="020B0604020202020204" pitchFamily="34" charset="0"/>
              <a:buAutoNum type="arabicPeriod"/>
            </a:pPr>
            <a:r>
              <a:rPr lang="de-DE" sz="2500" dirty="0"/>
              <a:t>Ausblick</a:t>
            </a:r>
          </a:p>
        </p:txBody>
      </p:sp>
    </p:spTree>
    <p:extLst>
      <p:ext uri="{BB962C8B-B14F-4D97-AF65-F5344CB8AC3E}">
        <p14:creationId xmlns:p14="http://schemas.microsoft.com/office/powerpoint/2010/main" val="18352528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3"/>
          <p:cNvSpPr>
            <a:spLocks noGrp="1"/>
          </p:cNvSpPr>
          <p:nvPr>
            <p:ph type="title"/>
          </p:nvPr>
        </p:nvSpPr>
        <p:spPr/>
        <p:txBody>
          <a:bodyPr>
            <a:normAutofit/>
          </a:bodyPr>
          <a:lstStyle/>
          <a:p>
            <a:r>
              <a:rPr lang="de-DE" sz="2500" dirty="0"/>
              <a:t>Arbeitsauftrag</a:t>
            </a:r>
          </a:p>
        </p:txBody>
      </p:sp>
      <p:pic>
        <p:nvPicPr>
          <p:cNvPr id="4" name="Picture 2" descr="C:\Users\MC\Dropbox\Mathe AG\GTR kompakt\Modul B\stockvault--stopwatch13466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99316" y="4077272"/>
            <a:ext cx="2700000" cy="1800000"/>
          </a:xfrm>
          <a:prstGeom prst="rect">
            <a:avLst/>
          </a:prstGeom>
          <a:noFill/>
          <a:extLst>
            <a:ext uri="{909E8E84-426E-40dd-AFC4-6F175D3DCCD1}">
              <a14:hiddenFill xmlns="" xmlns:a14="http://schemas.microsoft.com/office/drawing/2010/main">
                <a:solidFill>
                  <a:srgbClr val="FFFFFF"/>
                </a:solidFill>
              </a14:hiddenFill>
            </a:ext>
          </a:extLst>
        </p:spPr>
      </p:pic>
      <p:grpSp>
        <p:nvGrpSpPr>
          <p:cNvPr id="2" name="Gruppierung 1"/>
          <p:cNvGrpSpPr/>
          <p:nvPr/>
        </p:nvGrpSpPr>
        <p:grpSpPr>
          <a:xfrm>
            <a:off x="-353415" y="1052736"/>
            <a:ext cx="9073008" cy="2880248"/>
            <a:chOff x="-353415" y="1052736"/>
            <a:chExt cx="9073008" cy="2880248"/>
          </a:xfrm>
        </p:grpSpPr>
        <p:sp>
          <p:nvSpPr>
            <p:cNvPr id="3" name="Inhaltsplatzhalter 2"/>
            <p:cNvSpPr txBox="1">
              <a:spLocks/>
            </p:cNvSpPr>
            <p:nvPr/>
          </p:nvSpPr>
          <p:spPr>
            <a:xfrm>
              <a:off x="323528" y="1124744"/>
              <a:ext cx="7848872" cy="2664296"/>
            </a:xfrm>
            <a:prstGeom prst="rect">
              <a:avLst/>
            </a:prstGeom>
          </p:spPr>
          <p:txBody>
            <a:bodyPr>
              <a:normAutofit/>
            </a:bodyPr>
            <a:lst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4"/>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5"/>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5"/>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5"/>
                </a:buBlip>
                <a:defRPr sz="1200">
                  <a:solidFill>
                    <a:schemeClr val="tx1"/>
                  </a:solidFill>
                  <a:latin typeface="+mn-lt"/>
                  <a:ea typeface="+mn-ea"/>
                </a:defRPr>
              </a:lvl9pPr>
            </a:lstStyle>
            <a:p>
              <a:pPr marL="0" indent="0">
                <a:buFont typeface="Wingdings" charset="2"/>
                <a:buNone/>
              </a:pPr>
              <a:r>
                <a:rPr lang="de-DE" b="1" dirty="0"/>
                <a:t>Arbeiten Sie in Ihrer Gruppe:</a:t>
              </a:r>
            </a:p>
            <a:p>
              <a:pPr marL="342900"/>
              <a:r>
                <a:rPr lang="de-DE" dirty="0"/>
                <a:t>Bearbeiten Sie bitte die 60s-Aufgabe.</a:t>
              </a:r>
            </a:p>
            <a:p>
              <a:pPr marL="342900"/>
              <a:r>
                <a:rPr lang="de-DE" dirty="0"/>
                <a:t>Achten Sie bei der Bearbeitung auf die Eignung zum Einsatz als:</a:t>
              </a:r>
            </a:p>
            <a:p>
              <a:pPr marL="743850" lvl="1"/>
              <a:r>
                <a:rPr lang="de-DE" sz="1900" dirty="0"/>
                <a:t>Einstiegsaufgabe in der EF</a:t>
              </a:r>
            </a:p>
            <a:p>
              <a:pPr marL="743850" lvl="1"/>
              <a:r>
                <a:rPr lang="de-DE" sz="1900" dirty="0"/>
                <a:t>Vertiefungsaufgabe in der Qualifikationsphase</a:t>
              </a:r>
            </a:p>
            <a:p>
              <a:pPr marL="743850" lvl="1"/>
              <a:r>
                <a:rPr lang="de-DE" sz="1900" dirty="0"/>
                <a:t>Fortbildungsaufgabe</a:t>
              </a:r>
            </a:p>
            <a:p>
              <a:pPr marL="0" indent="0">
                <a:buFont typeface="Wingdings" charset="2"/>
                <a:buNone/>
              </a:pPr>
              <a:endParaRPr lang="de-DE" dirty="0"/>
            </a:p>
          </p:txBody>
        </p:sp>
        <p:sp>
          <p:nvSpPr>
            <p:cNvPr id="6" name="Rechteck 5"/>
            <p:cNvSpPr/>
            <p:nvPr/>
          </p:nvSpPr>
          <p:spPr bwMode="auto">
            <a:xfrm>
              <a:off x="-353415" y="1052736"/>
              <a:ext cx="9073008" cy="2880248"/>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solidFill>
                  <a:schemeClr val="accent2"/>
                </a:solidFill>
                <a:latin typeface="Calibri" panose="020F0502020204030204" pitchFamily="34" charset="0"/>
              </a:endParaRPr>
            </a:p>
          </p:txBody>
        </p:sp>
      </p:grpSp>
    </p:spTree>
    <p:extLst>
      <p:ext uri="{BB962C8B-B14F-4D97-AF65-F5344CB8AC3E}">
        <p14:creationId xmlns:p14="http://schemas.microsoft.com/office/powerpoint/2010/main" val="2707682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3"/>
          <p:cNvSpPr>
            <a:spLocks noGrp="1"/>
          </p:cNvSpPr>
          <p:nvPr>
            <p:ph type="title"/>
          </p:nvPr>
        </p:nvSpPr>
        <p:spPr/>
        <p:txBody>
          <a:bodyPr>
            <a:noAutofit/>
          </a:bodyPr>
          <a:lstStyle/>
          <a:p>
            <a:r>
              <a:rPr lang="de-DE" sz="2500" dirty="0"/>
              <a:t/>
            </a:r>
            <a:br>
              <a:rPr lang="de-DE" sz="2500" dirty="0"/>
            </a:br>
            <a:r>
              <a:rPr lang="de-DE" sz="2500" dirty="0"/>
              <a:t>Stochastik: Arbeiten mit realen Daten </a:t>
            </a:r>
            <a:br>
              <a:rPr lang="de-DE" sz="2500" dirty="0"/>
            </a:br>
            <a:r>
              <a:rPr lang="de-DE" sz="2500" dirty="0"/>
              <a:t>Genetisches Entwickeln der Begriffe </a:t>
            </a:r>
          </a:p>
        </p:txBody>
      </p:sp>
      <p:pic>
        <p:nvPicPr>
          <p:cNvPr id="4"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51611" t="17638" b="22803"/>
          <a:stretch/>
        </p:blipFill>
        <p:spPr bwMode="auto">
          <a:xfrm>
            <a:off x="5497760" y="2852935"/>
            <a:ext cx="2770558" cy="209430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5" name="Picture 5" descr="studis_ph_beschn_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97760" y="1504677"/>
            <a:ext cx="2770558" cy="1365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 name="Textfeld 5"/>
          <p:cNvSpPr txBox="1"/>
          <p:nvPr/>
        </p:nvSpPr>
        <p:spPr>
          <a:xfrm>
            <a:off x="385192" y="4842013"/>
            <a:ext cx="3275256" cy="1631216"/>
          </a:xfrm>
          <a:prstGeom prst="rect">
            <a:avLst/>
          </a:prstGeom>
          <a:noFill/>
        </p:spPr>
        <p:txBody>
          <a:bodyPr wrap="none" rtlCol="0">
            <a:spAutoFit/>
          </a:bodyPr>
          <a:lstStyle/>
          <a:p>
            <a:r>
              <a:rPr lang="de-DE" sz="2000" b="1" dirty="0">
                <a:latin typeface="Calibri"/>
                <a:cs typeface="Calibri"/>
              </a:rPr>
              <a:t>Kernideen der Stochastik: </a:t>
            </a:r>
          </a:p>
          <a:p>
            <a:pPr marL="342900" lvl="1" indent="-342900">
              <a:buClr>
                <a:srgbClr val="327A87"/>
              </a:buClr>
              <a:buFont typeface="Wingdings" charset="2"/>
              <a:buChar char="§"/>
            </a:pPr>
            <a:r>
              <a:rPr lang="de-DE" sz="2000" dirty="0">
                <a:latin typeface="Calibri"/>
                <a:cs typeface="Calibri"/>
              </a:rPr>
              <a:t>Überblick gewinnen </a:t>
            </a:r>
            <a:br>
              <a:rPr lang="de-DE" sz="2000" dirty="0">
                <a:latin typeface="Calibri"/>
                <a:cs typeface="Calibri"/>
              </a:rPr>
            </a:br>
            <a:r>
              <a:rPr lang="de-DE" sz="2000" dirty="0">
                <a:latin typeface="Calibri"/>
                <a:cs typeface="Calibri"/>
                <a:sym typeface="Wingdings"/>
              </a:rPr>
              <a:t> </a:t>
            </a:r>
            <a:r>
              <a:rPr lang="de-DE" sz="2000" dirty="0">
                <a:latin typeface="Calibri"/>
                <a:cs typeface="Calibri"/>
              </a:rPr>
              <a:t>führt zu „Diagrammen“</a:t>
            </a:r>
          </a:p>
          <a:p>
            <a:pPr marL="342900" lvl="1" indent="-342900">
              <a:buClr>
                <a:srgbClr val="327A87"/>
              </a:buClr>
              <a:buFont typeface="Wingdings" charset="2"/>
              <a:buChar char="§"/>
            </a:pPr>
            <a:r>
              <a:rPr lang="de-DE" sz="2000" dirty="0">
                <a:latin typeface="Calibri"/>
                <a:cs typeface="Calibri"/>
              </a:rPr>
              <a:t>Gruppen vergleichen</a:t>
            </a:r>
            <a:br>
              <a:rPr lang="de-DE" sz="2000" dirty="0">
                <a:latin typeface="Calibri"/>
                <a:cs typeface="Calibri"/>
              </a:rPr>
            </a:br>
            <a:r>
              <a:rPr lang="de-DE" sz="2000" dirty="0">
                <a:latin typeface="Calibri"/>
                <a:cs typeface="Calibri"/>
                <a:sym typeface="Wingdings"/>
              </a:rPr>
              <a:t> führt zu „</a:t>
            </a:r>
            <a:r>
              <a:rPr lang="de-DE" sz="2000" dirty="0">
                <a:latin typeface="Calibri"/>
                <a:cs typeface="Calibri"/>
              </a:rPr>
              <a:t>Kenngrößen“</a:t>
            </a:r>
          </a:p>
        </p:txBody>
      </p:sp>
      <p:sp>
        <p:nvSpPr>
          <p:cNvPr id="7" name="Textfeld 6"/>
          <p:cNvSpPr txBox="1"/>
          <p:nvPr/>
        </p:nvSpPr>
        <p:spPr>
          <a:xfrm>
            <a:off x="467721" y="2152749"/>
            <a:ext cx="1730687" cy="707886"/>
          </a:xfrm>
          <a:prstGeom prst="rect">
            <a:avLst/>
          </a:prstGeom>
          <a:noFill/>
          <a:ln>
            <a:solidFill>
              <a:srgbClr val="327A87"/>
            </a:solidFill>
          </a:ln>
        </p:spPr>
        <p:txBody>
          <a:bodyPr wrap="none" rtlCol="0">
            <a:spAutoFit/>
          </a:bodyPr>
          <a:lstStyle>
            <a:defPPr>
              <a:defRPr lang="de-DE"/>
            </a:defPPr>
            <a:lvl1pPr algn="ctr">
              <a:defRPr sz="2000"/>
            </a:lvl1pPr>
          </a:lstStyle>
          <a:p>
            <a:r>
              <a:rPr lang="de-DE" dirty="0">
                <a:latin typeface="Calibri"/>
                <a:cs typeface="Calibri"/>
              </a:rPr>
              <a:t>Beschreibende </a:t>
            </a:r>
          </a:p>
          <a:p>
            <a:r>
              <a:rPr lang="de-DE" dirty="0">
                <a:latin typeface="Calibri"/>
                <a:cs typeface="Calibri"/>
              </a:rPr>
              <a:t>Statistik </a:t>
            </a:r>
          </a:p>
        </p:txBody>
      </p:sp>
      <p:sp>
        <p:nvSpPr>
          <p:cNvPr id="8" name="Textfeld 7"/>
          <p:cNvSpPr txBox="1"/>
          <p:nvPr/>
        </p:nvSpPr>
        <p:spPr>
          <a:xfrm>
            <a:off x="575670" y="3592909"/>
            <a:ext cx="1531940" cy="707886"/>
          </a:xfrm>
          <a:prstGeom prst="rect">
            <a:avLst/>
          </a:prstGeom>
          <a:noFill/>
          <a:ln>
            <a:solidFill>
              <a:srgbClr val="327A87"/>
            </a:solidFill>
          </a:ln>
        </p:spPr>
        <p:txBody>
          <a:bodyPr wrap="none" rtlCol="0">
            <a:spAutoFit/>
          </a:bodyPr>
          <a:lstStyle>
            <a:defPPr>
              <a:defRPr lang="de-DE"/>
            </a:defPPr>
            <a:lvl1pPr algn="ctr">
              <a:defRPr sz="2000"/>
            </a:lvl1pPr>
          </a:lstStyle>
          <a:p>
            <a:r>
              <a:rPr lang="de-DE" dirty="0">
                <a:latin typeface="Calibri"/>
                <a:cs typeface="Calibri"/>
              </a:rPr>
              <a:t>Beurteilende </a:t>
            </a:r>
          </a:p>
          <a:p>
            <a:r>
              <a:rPr lang="de-DE" dirty="0">
                <a:latin typeface="Calibri"/>
                <a:cs typeface="Calibri"/>
              </a:rPr>
              <a:t>Statistik </a:t>
            </a:r>
          </a:p>
        </p:txBody>
      </p:sp>
      <p:sp>
        <p:nvSpPr>
          <p:cNvPr id="9" name="Rechteck 8"/>
          <p:cNvSpPr/>
          <p:nvPr/>
        </p:nvSpPr>
        <p:spPr>
          <a:xfrm>
            <a:off x="3049488" y="1864717"/>
            <a:ext cx="1898922" cy="400110"/>
          </a:xfrm>
          <a:prstGeom prst="rect">
            <a:avLst/>
          </a:prstGeom>
        </p:spPr>
        <p:txBody>
          <a:bodyPr wrap="square">
            <a:spAutoFit/>
          </a:bodyPr>
          <a:lstStyle/>
          <a:p>
            <a:r>
              <a:rPr lang="de-DE" sz="2000" dirty="0">
                <a:latin typeface="Calibri"/>
                <a:cs typeface="Calibri"/>
              </a:rPr>
              <a:t>Daten erheben</a:t>
            </a:r>
          </a:p>
        </p:txBody>
      </p:sp>
      <p:sp>
        <p:nvSpPr>
          <p:cNvPr id="10" name="Pfeil nach unten 9"/>
          <p:cNvSpPr/>
          <p:nvPr/>
        </p:nvSpPr>
        <p:spPr bwMode="auto">
          <a:xfrm>
            <a:off x="3769568" y="2224757"/>
            <a:ext cx="360040" cy="360040"/>
          </a:xfrm>
          <a:prstGeom prst="downArrow">
            <a:avLst/>
          </a:prstGeom>
          <a:solidFill>
            <a:srgbClr val="327A87"/>
          </a:solidFill>
          <a:ln w="9525" cap="flat" cmpd="sng" algn="ctr">
            <a:solidFill>
              <a:srgbClr val="327A8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1" name="Geschweifte Klammer rechts 10"/>
          <p:cNvSpPr/>
          <p:nvPr/>
        </p:nvSpPr>
        <p:spPr bwMode="auto">
          <a:xfrm flipH="1">
            <a:off x="2545432" y="2008733"/>
            <a:ext cx="216024" cy="1080120"/>
          </a:xfrm>
          <a:prstGeom prst="rightBrace">
            <a:avLst>
              <a:gd name="adj1" fmla="val 85714"/>
              <a:gd name="adj2" fmla="val 50000"/>
            </a:avLst>
          </a:prstGeom>
          <a:noFill/>
          <a:ln w="9525" cap="flat" cmpd="sng" algn="ctr">
            <a:solidFill>
              <a:srgbClr val="327A8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3" name="Rechteck 12"/>
          <p:cNvSpPr/>
          <p:nvPr/>
        </p:nvSpPr>
        <p:spPr>
          <a:xfrm>
            <a:off x="2833464" y="2514530"/>
            <a:ext cx="2178768" cy="707886"/>
          </a:xfrm>
          <a:prstGeom prst="rect">
            <a:avLst/>
          </a:prstGeom>
        </p:spPr>
        <p:txBody>
          <a:bodyPr wrap="square">
            <a:spAutoFit/>
          </a:bodyPr>
          <a:lstStyle/>
          <a:p>
            <a:pPr algn="ctr"/>
            <a:r>
              <a:rPr lang="de-DE" sz="2000" dirty="0">
                <a:latin typeface="Calibri"/>
                <a:cs typeface="Calibri"/>
              </a:rPr>
              <a:t>Fragen stellen</a:t>
            </a:r>
          </a:p>
          <a:p>
            <a:pPr algn="ctr"/>
            <a:r>
              <a:rPr lang="de-DE" sz="2000" dirty="0">
                <a:latin typeface="Calibri"/>
                <a:cs typeface="Calibri"/>
              </a:rPr>
              <a:t>Daten auswerten</a:t>
            </a:r>
          </a:p>
        </p:txBody>
      </p:sp>
      <p:sp>
        <p:nvSpPr>
          <p:cNvPr id="14" name="Rechteck 13"/>
          <p:cNvSpPr/>
          <p:nvPr/>
        </p:nvSpPr>
        <p:spPr>
          <a:xfrm>
            <a:off x="3913584" y="4861758"/>
            <a:ext cx="4198585" cy="1631216"/>
          </a:xfrm>
          <a:prstGeom prst="rect">
            <a:avLst/>
          </a:prstGeom>
        </p:spPr>
        <p:txBody>
          <a:bodyPr wrap="none">
            <a:spAutoFit/>
          </a:bodyPr>
          <a:lstStyle/>
          <a:p>
            <a:pPr>
              <a:buClr>
                <a:srgbClr val="327A87"/>
              </a:buClr>
            </a:pPr>
            <a:r>
              <a:rPr lang="de-DE" sz="2000" b="1" dirty="0">
                <a:latin typeface="Calibri"/>
                <a:cs typeface="Calibri"/>
              </a:rPr>
              <a:t>Vorteile des Rechners: </a:t>
            </a:r>
          </a:p>
          <a:p>
            <a:pPr marL="342900" indent="-342900">
              <a:buClr>
                <a:srgbClr val="327A87"/>
              </a:buClr>
              <a:buFont typeface="Wingdings" charset="2"/>
              <a:buChar char="§"/>
            </a:pPr>
            <a:r>
              <a:rPr lang="de-DE" sz="2000" dirty="0">
                <a:latin typeface="Calibri"/>
                <a:cs typeface="Calibri"/>
              </a:rPr>
              <a:t>Verarbeiten (großer) Datenmengen</a:t>
            </a:r>
          </a:p>
          <a:p>
            <a:pPr marL="342900" indent="-342900">
              <a:buClr>
                <a:srgbClr val="327A87"/>
              </a:buClr>
              <a:buFont typeface="Wingdings" charset="2"/>
              <a:buChar char="§"/>
            </a:pPr>
            <a:r>
              <a:rPr lang="de-DE" sz="2000" dirty="0">
                <a:latin typeface="Calibri"/>
                <a:cs typeface="Calibri"/>
              </a:rPr>
              <a:t>Simulationen durchführen</a:t>
            </a:r>
          </a:p>
          <a:p>
            <a:pPr marL="342900" indent="-342900">
              <a:buClr>
                <a:srgbClr val="327A87"/>
              </a:buClr>
              <a:buFont typeface="Wingdings" charset="2"/>
              <a:buChar char="§"/>
            </a:pPr>
            <a:r>
              <a:rPr lang="de-DE" sz="2000" dirty="0">
                <a:latin typeface="Calibri"/>
                <a:cs typeface="Calibri"/>
              </a:rPr>
              <a:t>Wechsel der Darstellungen</a:t>
            </a:r>
            <a:br>
              <a:rPr lang="de-DE" sz="2000" dirty="0">
                <a:latin typeface="Calibri"/>
                <a:cs typeface="Calibri"/>
              </a:rPr>
            </a:br>
            <a:r>
              <a:rPr lang="de-DE" sz="2000" dirty="0">
                <a:latin typeface="Calibri"/>
                <a:cs typeface="Calibri"/>
              </a:rPr>
              <a:t>(auch interaktiv)</a:t>
            </a:r>
          </a:p>
        </p:txBody>
      </p:sp>
      <p:sp>
        <p:nvSpPr>
          <p:cNvPr id="15" name="Geschweifte Klammer rechts 14"/>
          <p:cNvSpPr/>
          <p:nvPr/>
        </p:nvSpPr>
        <p:spPr bwMode="auto">
          <a:xfrm flipH="1">
            <a:off x="2545432" y="3592909"/>
            <a:ext cx="216024" cy="720080"/>
          </a:xfrm>
          <a:prstGeom prst="rightBrace">
            <a:avLst>
              <a:gd name="adj1" fmla="val 85714"/>
              <a:gd name="adj2" fmla="val 50000"/>
            </a:avLst>
          </a:prstGeom>
          <a:noFill/>
          <a:ln w="9525" cap="flat" cmpd="sng" algn="ctr">
            <a:solidFill>
              <a:srgbClr val="327A8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6" name="Textfeld 15"/>
          <p:cNvSpPr txBox="1"/>
          <p:nvPr/>
        </p:nvSpPr>
        <p:spPr>
          <a:xfrm>
            <a:off x="2761456" y="3736925"/>
            <a:ext cx="2274080" cy="400110"/>
          </a:xfrm>
          <a:prstGeom prst="rect">
            <a:avLst/>
          </a:prstGeom>
          <a:noFill/>
        </p:spPr>
        <p:txBody>
          <a:bodyPr wrap="none" rtlCol="0">
            <a:spAutoFit/>
          </a:bodyPr>
          <a:lstStyle/>
          <a:p>
            <a:r>
              <a:rPr lang="de-DE" sz="2000" i="1" dirty="0">
                <a:latin typeface="Calibri"/>
                <a:cs typeface="Calibri"/>
              </a:rPr>
              <a:t>„Ist das immer so?“</a:t>
            </a:r>
          </a:p>
        </p:txBody>
      </p:sp>
      <p:sp>
        <p:nvSpPr>
          <p:cNvPr id="17" name="Pfeil nach unten 16"/>
          <p:cNvSpPr/>
          <p:nvPr/>
        </p:nvSpPr>
        <p:spPr bwMode="auto">
          <a:xfrm>
            <a:off x="1177280" y="3088853"/>
            <a:ext cx="360040" cy="360040"/>
          </a:xfrm>
          <a:prstGeom prst="downArrow">
            <a:avLst/>
          </a:prstGeom>
          <a:solidFill>
            <a:srgbClr val="327A87"/>
          </a:solidFill>
          <a:ln w="9525" cap="flat" cmpd="sng" algn="ctr">
            <a:solidFill>
              <a:srgbClr val="327A8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Tree>
    <p:extLst>
      <p:ext uri="{BB962C8B-B14F-4D97-AF65-F5344CB8AC3E}">
        <p14:creationId xmlns:p14="http://schemas.microsoft.com/office/powerpoint/2010/main" val="1397001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3"/>
          <p:cNvSpPr>
            <a:spLocks noGrp="1"/>
          </p:cNvSpPr>
          <p:nvPr>
            <p:ph type="title"/>
          </p:nvPr>
        </p:nvSpPr>
        <p:spPr/>
        <p:txBody>
          <a:bodyPr>
            <a:normAutofit/>
          </a:bodyPr>
          <a:lstStyle/>
          <a:p>
            <a:r>
              <a:rPr lang="de-DE" sz="2500" dirty="0"/>
              <a:t>Einordnung</a:t>
            </a:r>
          </a:p>
        </p:txBody>
      </p:sp>
      <p:sp>
        <p:nvSpPr>
          <p:cNvPr id="3" name="Textfeld 2"/>
          <p:cNvSpPr txBox="1"/>
          <p:nvPr/>
        </p:nvSpPr>
        <p:spPr>
          <a:xfrm>
            <a:off x="601084" y="1819990"/>
            <a:ext cx="8145436" cy="312073"/>
          </a:xfrm>
          <a:prstGeom prst="rect">
            <a:avLst/>
          </a:prstGeom>
          <a:noFill/>
        </p:spPr>
        <p:txBody>
          <a:bodyPr wrap="square" lIns="0" tIns="0" rIns="0" bIns="0" rtlCol="0">
            <a:spAutoFit/>
          </a:bodyPr>
          <a:lstStyle/>
          <a:p>
            <a:pPr>
              <a:lnSpc>
                <a:spcPts val="2449"/>
              </a:lnSpc>
              <a:spcAft>
                <a:spcPts val="544"/>
              </a:spcAft>
              <a:buSzPct val="130000"/>
            </a:pPr>
            <a:r>
              <a:rPr lang="de-DE" b="1" dirty="0">
                <a:latin typeface="Calibri" charset="0"/>
                <a:ea typeface="Calibri" charset="0"/>
                <a:cs typeface="Calibri" charset="0"/>
              </a:rPr>
              <a:t>Simulieren im </a:t>
            </a:r>
            <a:r>
              <a:rPr lang="de-DE" b="1" dirty="0" err="1">
                <a:latin typeface="Calibri" charset="0"/>
                <a:ea typeface="Calibri" charset="0"/>
                <a:cs typeface="Calibri" charset="0"/>
              </a:rPr>
              <a:t>Stochastikunterricht</a:t>
            </a:r>
            <a:endParaRPr lang="de-DE" b="1" dirty="0">
              <a:latin typeface="Calibri" charset="0"/>
              <a:ea typeface="Calibri" charset="0"/>
              <a:cs typeface="Calibri" charset="0"/>
            </a:endParaRPr>
          </a:p>
        </p:txBody>
      </p:sp>
      <p:pic>
        <p:nvPicPr>
          <p:cNvPr id="4" name="Bild 5"/>
          <p:cNvPicPr>
            <a:picLocks noChangeAspect="1"/>
          </p:cNvPicPr>
          <p:nvPr/>
        </p:nvPicPr>
        <p:blipFill>
          <a:blip r:embed="rId3">
            <a:clrChange>
              <a:clrFrom>
                <a:srgbClr val="FFFFFF"/>
              </a:clrFrom>
              <a:clrTo>
                <a:srgbClr val="FFFFFF">
                  <a:alpha val="0"/>
                </a:srgbClr>
              </a:clrTo>
            </a:clrChange>
          </a:blip>
          <a:stretch>
            <a:fillRect/>
          </a:stretch>
        </p:blipFill>
        <p:spPr>
          <a:xfrm>
            <a:off x="599900" y="2420888"/>
            <a:ext cx="7795175" cy="2826405"/>
          </a:xfrm>
          <a:prstGeom prst="rect">
            <a:avLst/>
          </a:prstGeom>
          <a:solidFill>
            <a:schemeClr val="bg1"/>
          </a:solidFill>
          <a:ln w="6350">
            <a:solidFill>
              <a:schemeClr val="tx1"/>
            </a:solidFill>
          </a:ln>
        </p:spPr>
      </p:pic>
      <p:sp>
        <p:nvSpPr>
          <p:cNvPr id="5" name="Textfeld 4"/>
          <p:cNvSpPr txBox="1"/>
          <p:nvPr/>
        </p:nvSpPr>
        <p:spPr>
          <a:xfrm>
            <a:off x="5740545" y="5686150"/>
            <a:ext cx="2750378" cy="268412"/>
          </a:xfrm>
          <a:prstGeom prst="rect">
            <a:avLst/>
          </a:prstGeom>
          <a:noFill/>
        </p:spPr>
        <p:txBody>
          <a:bodyPr wrap="none" lIns="82936" tIns="41468" rIns="82936" bIns="41468" rtlCol="0">
            <a:spAutoFit/>
          </a:bodyPr>
          <a:lstStyle/>
          <a:p>
            <a:r>
              <a:rPr lang="en-GB" sz="1200" dirty="0">
                <a:latin typeface="+mn-lt"/>
                <a:cs typeface="Arial" panose="020B0604020202020204" pitchFamily="34" charset="0"/>
              </a:rPr>
              <a:t>(</a:t>
            </a:r>
            <a:r>
              <a:rPr lang="en-GB" sz="1200" dirty="0" err="1">
                <a:latin typeface="+mn-lt"/>
                <a:cs typeface="Arial" panose="020B0604020202020204" pitchFamily="34" charset="0"/>
              </a:rPr>
              <a:t>Kernlehrplan</a:t>
            </a:r>
            <a:r>
              <a:rPr lang="en-GB" sz="1200" dirty="0">
                <a:latin typeface="+mn-lt"/>
                <a:cs typeface="Arial" panose="020B0604020202020204" pitchFamily="34" charset="0"/>
              </a:rPr>
              <a:t> </a:t>
            </a:r>
            <a:r>
              <a:rPr lang="en-GB" sz="1200" dirty="0" err="1">
                <a:latin typeface="+mn-lt"/>
                <a:cs typeface="Arial" panose="020B0604020202020204" pitchFamily="34" charset="0"/>
              </a:rPr>
              <a:t>Sekundarstufe</a:t>
            </a:r>
            <a:r>
              <a:rPr lang="en-GB" sz="1200" dirty="0">
                <a:latin typeface="+mn-lt"/>
                <a:cs typeface="Arial" panose="020B0604020202020204" pitchFamily="34" charset="0"/>
              </a:rPr>
              <a:t> II, NRW)</a:t>
            </a:r>
          </a:p>
        </p:txBody>
      </p:sp>
    </p:spTree>
    <p:extLst>
      <p:ext uri="{BB962C8B-B14F-4D97-AF65-F5344CB8AC3E}">
        <p14:creationId xmlns:p14="http://schemas.microsoft.com/office/powerpoint/2010/main" val="965497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8019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2" name="Rechteck 11"/>
          <p:cNvSpPr/>
          <p:nvPr/>
        </p:nvSpPr>
        <p:spPr bwMode="auto">
          <a:xfrm>
            <a:off x="-180528" y="1268384"/>
            <a:ext cx="6408712" cy="530720"/>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8" name="Titel 7"/>
          <p:cNvSpPr>
            <a:spLocks noGrp="1"/>
          </p:cNvSpPr>
          <p:nvPr>
            <p:ph type="title"/>
          </p:nvPr>
        </p:nvSpPr>
        <p:spPr/>
        <p:txBody>
          <a:bodyPr>
            <a:normAutofit fontScale="90000"/>
          </a:bodyPr>
          <a:lstStyle/>
          <a:p>
            <a:r>
              <a:rPr lang="en-GB" dirty="0" err="1"/>
              <a:t>Gliederung</a:t>
            </a:r>
            <a:endParaRPr lang="en-GB" dirty="0"/>
          </a:p>
        </p:txBody>
      </p:sp>
      <p:sp>
        <p:nvSpPr>
          <p:cNvPr id="9" name="Inhaltsplatzhalter 8"/>
          <p:cNvSpPr>
            <a:spLocks noGrp="1"/>
          </p:cNvSpPr>
          <p:nvPr>
            <p:ph idx="1"/>
          </p:nvPr>
        </p:nvSpPr>
        <p:spPr/>
        <p:txBody>
          <a:bodyPr/>
          <a:lstStyle/>
          <a:p>
            <a:pPr marL="514350" indent="-514350">
              <a:buClr>
                <a:srgbClr val="327A86"/>
              </a:buClr>
              <a:buAutoNum type="arabicPeriod"/>
            </a:pPr>
            <a:r>
              <a:rPr lang="de-DE" sz="2500" dirty="0">
                <a:solidFill>
                  <a:schemeClr val="tx2"/>
                </a:solidFill>
              </a:rPr>
              <a:t>Modellieren im Mathematikunterricht</a:t>
            </a:r>
          </a:p>
          <a:p>
            <a:pPr marL="514350" indent="-514350">
              <a:buClr>
                <a:srgbClr val="327A86"/>
              </a:buClr>
              <a:buAutoNum type="arabicPeriod"/>
            </a:pPr>
            <a:r>
              <a:rPr lang="de-DE" sz="2500" dirty="0"/>
              <a:t>Messwerterfassung</a:t>
            </a:r>
          </a:p>
          <a:p>
            <a:pPr marL="514350" indent="-514350">
              <a:buClr>
                <a:srgbClr val="327A86"/>
              </a:buClr>
              <a:buAutoNum type="arabicPeriod"/>
            </a:pPr>
            <a:r>
              <a:rPr lang="de-DE" sz="2500" dirty="0"/>
              <a:t>Simulationen im </a:t>
            </a:r>
            <a:r>
              <a:rPr lang="de-DE" sz="2500" dirty="0" err="1"/>
              <a:t>Stochastikunterricht</a:t>
            </a:r>
            <a:endParaRPr lang="de-DE" sz="2500" dirty="0"/>
          </a:p>
          <a:p>
            <a:pPr marL="514350" indent="-514350">
              <a:buClr>
                <a:srgbClr val="327A86"/>
              </a:buClr>
              <a:buAutoNum type="arabicPeriod"/>
            </a:pPr>
            <a:r>
              <a:rPr lang="de-DE" sz="2500" dirty="0"/>
              <a:t>Ausblick</a:t>
            </a:r>
          </a:p>
        </p:txBody>
      </p:sp>
      <p:sp>
        <p:nvSpPr>
          <p:cNvPr id="13" name="Textfeld 12"/>
          <p:cNvSpPr txBox="1"/>
          <p:nvPr/>
        </p:nvSpPr>
        <p:spPr>
          <a:xfrm>
            <a:off x="6957391" y="132522"/>
            <a:ext cx="184731" cy="400110"/>
          </a:xfrm>
          <a:prstGeom prst="rect">
            <a:avLst/>
          </a:prstGeom>
          <a:noFill/>
        </p:spPr>
        <p:txBody>
          <a:bodyPr wrap="none" rtlCol="0">
            <a:spAutoFit/>
          </a:bodyPr>
          <a:lstStyle/>
          <a:p>
            <a:endParaRPr lang="de-DE" sz="2000" dirty="0">
              <a:latin typeface="Calibri" panose="020F0502020204030204" pitchFamily="34" charset="0"/>
            </a:endParaRPr>
          </a:p>
        </p:txBody>
      </p:sp>
      <p:sp>
        <p:nvSpPr>
          <p:cNvPr id="14" name="Textfeld 13"/>
          <p:cNvSpPr txBox="1"/>
          <p:nvPr/>
        </p:nvSpPr>
        <p:spPr>
          <a:xfrm>
            <a:off x="8812696" y="92765"/>
            <a:ext cx="184731" cy="400110"/>
          </a:xfrm>
          <a:prstGeom prst="rect">
            <a:avLst/>
          </a:prstGeom>
          <a:noFill/>
        </p:spPr>
        <p:txBody>
          <a:bodyPr wrap="none" rtlCol="0">
            <a:spAutoFit/>
          </a:bodyPr>
          <a:lstStyle/>
          <a:p>
            <a:endParaRPr lang="de-DE" sz="2000" dirty="0">
              <a:latin typeface="Calibri" panose="020F0502020204030204" pitchFamily="34" charset="0"/>
            </a:endParaRPr>
          </a:p>
        </p:txBody>
      </p:sp>
    </p:spTree>
    <p:extLst>
      <p:ext uri="{BB962C8B-B14F-4D97-AF65-F5344CB8AC3E}">
        <p14:creationId xmlns:p14="http://schemas.microsoft.com/office/powerpoint/2010/main" val="19688164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Titel 3"/>
          <p:cNvSpPr>
            <a:spLocks noGrp="1"/>
          </p:cNvSpPr>
          <p:nvPr>
            <p:ph type="title"/>
          </p:nvPr>
        </p:nvSpPr>
        <p:spPr/>
        <p:txBody>
          <a:bodyPr>
            <a:normAutofit/>
          </a:bodyPr>
          <a:lstStyle/>
          <a:p>
            <a:r>
              <a:rPr lang="de-DE" sz="2500" dirty="0"/>
              <a:t>Simulation mit dem GTR/CAS</a:t>
            </a:r>
          </a:p>
        </p:txBody>
      </p:sp>
      <p:sp>
        <p:nvSpPr>
          <p:cNvPr id="3" name="Inhaltsplatzhalter 2"/>
          <p:cNvSpPr txBox="1">
            <a:spLocks/>
          </p:cNvSpPr>
          <p:nvPr/>
        </p:nvSpPr>
        <p:spPr>
          <a:xfrm>
            <a:off x="327992" y="1124744"/>
            <a:ext cx="7772400" cy="4400550"/>
          </a:xfrm>
          <a:prstGeom prst="rect">
            <a:avLst/>
          </a:prstGeom>
        </p:spPr>
        <p:txBody>
          <a:bodyPr/>
          <a:lst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pPr marL="0" indent="0">
              <a:buFont typeface="Wingdings" charset="2"/>
              <a:buNone/>
            </a:pPr>
            <a:r>
              <a:rPr lang="de-DE" b="1" dirty="0"/>
              <a:t>Übersicht über wichtige Befehle</a:t>
            </a:r>
          </a:p>
        </p:txBody>
      </p:sp>
      <p:graphicFrame>
        <p:nvGraphicFramePr>
          <p:cNvPr id="4" name="Tabelle 3"/>
          <p:cNvGraphicFramePr>
            <a:graphicFrameLocks noGrp="1"/>
          </p:cNvGraphicFramePr>
          <p:nvPr>
            <p:extLst>
              <p:ext uri="{D42A27DB-BD31-4B8C-83A1-F6EECF244321}">
                <p14:modId xmlns:p14="http://schemas.microsoft.com/office/powerpoint/2010/main" val="1942498453"/>
              </p:ext>
            </p:extLst>
          </p:nvPr>
        </p:nvGraphicFramePr>
        <p:xfrm>
          <a:off x="410395" y="1628800"/>
          <a:ext cx="8352927" cy="4486654"/>
        </p:xfrm>
        <a:graphic>
          <a:graphicData uri="http://schemas.openxmlformats.org/drawingml/2006/table">
            <a:tbl>
              <a:tblPr firstRow="1" bandRow="1">
                <a:tableStyleId>{5C22544A-7EE6-4342-B048-85BDC9FD1C3A}</a:tableStyleId>
              </a:tblPr>
              <a:tblGrid>
                <a:gridCol w="2861651">
                  <a:extLst>
                    <a:ext uri="{9D8B030D-6E8A-4147-A177-3AD203B41FA5}">
                      <a16:colId xmlns="" xmlns:a16="http://schemas.microsoft.com/office/drawing/2014/main" val="20000"/>
                    </a:ext>
                  </a:extLst>
                </a:gridCol>
                <a:gridCol w="1778864">
                  <a:extLst>
                    <a:ext uri="{9D8B030D-6E8A-4147-A177-3AD203B41FA5}">
                      <a16:colId xmlns="" xmlns:a16="http://schemas.microsoft.com/office/drawing/2014/main" val="20001"/>
                    </a:ext>
                  </a:extLst>
                </a:gridCol>
                <a:gridCol w="1778864">
                  <a:extLst>
                    <a:ext uri="{9D8B030D-6E8A-4147-A177-3AD203B41FA5}">
                      <a16:colId xmlns="" xmlns:a16="http://schemas.microsoft.com/office/drawing/2014/main" val="20002"/>
                    </a:ext>
                  </a:extLst>
                </a:gridCol>
                <a:gridCol w="1933548">
                  <a:extLst>
                    <a:ext uri="{9D8B030D-6E8A-4147-A177-3AD203B41FA5}">
                      <a16:colId xmlns="" xmlns:a16="http://schemas.microsoft.com/office/drawing/2014/main" val="20003"/>
                    </a:ext>
                  </a:extLst>
                </a:gridCol>
              </a:tblGrid>
              <a:tr h="699631">
                <a:tc>
                  <a:txBody>
                    <a:bodyPr/>
                    <a:lstStyle/>
                    <a:p>
                      <a:endParaRPr lang="de-DE" sz="2000" dirty="0">
                        <a:latin typeface="Calibri" charset="0"/>
                        <a:ea typeface="Calibri" charset="0"/>
                        <a:cs typeface="Calibri" charset="0"/>
                      </a:endParaRPr>
                    </a:p>
                  </a:txBody>
                  <a:tcPr>
                    <a:solidFill>
                      <a:srgbClr val="327A87"/>
                    </a:solidFill>
                  </a:tcPr>
                </a:tc>
                <a:tc>
                  <a:txBody>
                    <a:bodyPr/>
                    <a:lstStyle/>
                    <a:p>
                      <a:pPr algn="ctr"/>
                      <a:r>
                        <a:rPr lang="de-DE" sz="2000" dirty="0">
                          <a:solidFill>
                            <a:schemeClr val="bg1"/>
                          </a:solidFill>
                          <a:latin typeface="Calibri" charset="0"/>
                          <a:ea typeface="Calibri" charset="0"/>
                          <a:cs typeface="Calibri" charset="0"/>
                        </a:rPr>
                        <a:t>TI-</a:t>
                      </a:r>
                      <a:r>
                        <a:rPr lang="de-DE" sz="2000" dirty="0" err="1">
                          <a:solidFill>
                            <a:schemeClr val="bg1"/>
                          </a:solidFill>
                          <a:latin typeface="Calibri" charset="0"/>
                          <a:ea typeface="Calibri" charset="0"/>
                          <a:cs typeface="Calibri" charset="0"/>
                        </a:rPr>
                        <a:t>Nspire</a:t>
                      </a:r>
                      <a:endParaRPr lang="de-DE" sz="2000" dirty="0">
                        <a:solidFill>
                          <a:schemeClr val="bg1"/>
                        </a:solidFill>
                        <a:latin typeface="Calibri" charset="0"/>
                        <a:ea typeface="Calibri" charset="0"/>
                        <a:cs typeface="Calibri" charset="0"/>
                      </a:endParaRPr>
                    </a:p>
                  </a:txBody>
                  <a:tcPr>
                    <a:solidFill>
                      <a:srgbClr val="327A87"/>
                    </a:solidFill>
                  </a:tcPr>
                </a:tc>
                <a:tc>
                  <a:txBody>
                    <a:bodyPr/>
                    <a:lstStyle/>
                    <a:p>
                      <a:pPr algn="ctr"/>
                      <a:r>
                        <a:rPr lang="de-DE" sz="2000" dirty="0">
                          <a:solidFill>
                            <a:schemeClr val="bg1"/>
                          </a:solidFill>
                          <a:latin typeface="Calibri" charset="0"/>
                          <a:ea typeface="Calibri" charset="0"/>
                          <a:cs typeface="Calibri" charset="0"/>
                        </a:rPr>
                        <a:t>Casio-FX-CG20</a:t>
                      </a:r>
                    </a:p>
                  </a:txBody>
                  <a:tcPr>
                    <a:solidFill>
                      <a:srgbClr val="327A87"/>
                    </a:solidFill>
                  </a:tcPr>
                </a:tc>
                <a:tc>
                  <a:txBody>
                    <a:bodyPr/>
                    <a:lstStyle/>
                    <a:p>
                      <a:pPr algn="ctr"/>
                      <a:r>
                        <a:rPr lang="de-DE" sz="2000" dirty="0">
                          <a:solidFill>
                            <a:schemeClr val="bg1"/>
                          </a:solidFill>
                          <a:latin typeface="Calibri" charset="0"/>
                          <a:ea typeface="Calibri" charset="0"/>
                          <a:cs typeface="Calibri" charset="0"/>
                        </a:rPr>
                        <a:t>Vorstellung</a:t>
                      </a:r>
                    </a:p>
                  </a:txBody>
                  <a:tcPr>
                    <a:solidFill>
                      <a:srgbClr val="327A87"/>
                    </a:solidFill>
                  </a:tcPr>
                </a:tc>
                <a:extLst>
                  <a:ext uri="{0D108BD9-81ED-4DB2-BD59-A6C34878D82A}">
                    <a16:rowId xmlns="" xmlns:a16="http://schemas.microsoft.com/office/drawing/2014/main" val="10000"/>
                  </a:ext>
                </a:extLst>
              </a:tr>
              <a:tr h="599370">
                <a:tc>
                  <a:txBody>
                    <a:bodyPr/>
                    <a:lstStyle/>
                    <a:p>
                      <a:r>
                        <a:rPr lang="de-DE" sz="1800" dirty="0">
                          <a:latin typeface="Calibri" charset="0"/>
                          <a:ea typeface="Calibri" charset="0"/>
                          <a:cs typeface="Calibri" charset="0"/>
                        </a:rPr>
                        <a:t>Zufallszahl zwischen 0 und 1</a:t>
                      </a:r>
                    </a:p>
                  </a:txBody>
                  <a:tcPr>
                    <a:solidFill>
                      <a:srgbClr val="D0E3EA"/>
                    </a:solidFill>
                  </a:tcPr>
                </a:tc>
                <a:tc>
                  <a:txBody>
                    <a:bodyPr/>
                    <a:lstStyle/>
                    <a:p>
                      <a:pPr algn="ctr"/>
                      <a:r>
                        <a:rPr lang="de-DE" sz="1800" dirty="0" err="1">
                          <a:latin typeface="Calibri" charset="0"/>
                          <a:ea typeface="Calibri" charset="0"/>
                          <a:cs typeface="Calibri" charset="0"/>
                        </a:rPr>
                        <a:t>rand</a:t>
                      </a:r>
                      <a:r>
                        <a:rPr lang="de-DE" sz="1800" dirty="0">
                          <a:latin typeface="Calibri" charset="0"/>
                          <a:ea typeface="Calibri" charset="0"/>
                          <a:cs typeface="Calibri" charset="0"/>
                        </a:rPr>
                        <a:t>()</a:t>
                      </a:r>
                    </a:p>
                  </a:txBody>
                  <a:tcPr>
                    <a:solidFill>
                      <a:srgbClr val="D0E3EA"/>
                    </a:solidFill>
                  </a:tcPr>
                </a:tc>
                <a:tc>
                  <a:txBody>
                    <a:bodyPr/>
                    <a:lstStyle/>
                    <a:p>
                      <a:pPr algn="ctr"/>
                      <a:r>
                        <a:rPr lang="de-DE" sz="1800" dirty="0">
                          <a:latin typeface="Calibri" charset="0"/>
                          <a:ea typeface="Calibri" charset="0"/>
                          <a:cs typeface="Calibri" charset="0"/>
                        </a:rPr>
                        <a:t>Ran#</a:t>
                      </a:r>
                    </a:p>
                  </a:txBody>
                  <a:tcPr>
                    <a:solidFill>
                      <a:srgbClr val="D0E3EA"/>
                    </a:solidFill>
                  </a:tcPr>
                </a:tc>
                <a:tc>
                  <a:txBody>
                    <a:bodyPr/>
                    <a:lstStyle/>
                    <a:p>
                      <a:pPr algn="ctr"/>
                      <a:r>
                        <a:rPr lang="de-DE" sz="1800" dirty="0">
                          <a:latin typeface="Calibri" charset="0"/>
                          <a:ea typeface="Calibri" charset="0"/>
                          <a:cs typeface="Calibri" charset="0"/>
                        </a:rPr>
                        <a:t>Laufband</a:t>
                      </a:r>
                    </a:p>
                  </a:txBody>
                  <a:tcPr>
                    <a:solidFill>
                      <a:srgbClr val="D0E3EA"/>
                    </a:solidFill>
                  </a:tcPr>
                </a:tc>
                <a:extLst>
                  <a:ext uri="{0D108BD9-81ED-4DB2-BD59-A6C34878D82A}">
                    <a16:rowId xmlns="" xmlns:a16="http://schemas.microsoft.com/office/drawing/2014/main" val="10001"/>
                  </a:ext>
                </a:extLst>
              </a:tr>
              <a:tr h="599370">
                <a:tc>
                  <a:txBody>
                    <a:bodyPr/>
                    <a:lstStyle/>
                    <a:p>
                      <a:r>
                        <a:rPr lang="de-DE" sz="1800" dirty="0">
                          <a:latin typeface="Calibri" charset="0"/>
                          <a:ea typeface="Calibri" charset="0"/>
                          <a:cs typeface="Calibri" charset="0"/>
                        </a:rPr>
                        <a:t>Ganze Zufallszahl von</a:t>
                      </a:r>
                      <a:r>
                        <a:rPr lang="de-DE" sz="1800" baseline="0" dirty="0">
                          <a:latin typeface="Calibri" charset="0"/>
                          <a:ea typeface="Calibri" charset="0"/>
                          <a:cs typeface="Calibri" charset="0"/>
                        </a:rPr>
                        <a:t> a bis b</a:t>
                      </a:r>
                      <a:endParaRPr lang="de-DE" sz="1800" dirty="0">
                        <a:latin typeface="Calibri" charset="0"/>
                        <a:ea typeface="Calibri" charset="0"/>
                        <a:cs typeface="Calibri" charset="0"/>
                      </a:endParaRPr>
                    </a:p>
                  </a:txBody>
                  <a:tcPr>
                    <a:solidFill>
                      <a:srgbClr val="E9F1F5"/>
                    </a:solidFill>
                  </a:tcPr>
                </a:tc>
                <a:tc>
                  <a:txBody>
                    <a:bodyPr/>
                    <a:lstStyle/>
                    <a:p>
                      <a:pPr algn="ctr"/>
                      <a:r>
                        <a:rPr lang="de-DE" sz="1800" dirty="0" err="1">
                          <a:latin typeface="Calibri" charset="0"/>
                          <a:ea typeface="Calibri" charset="0"/>
                          <a:cs typeface="Calibri" charset="0"/>
                        </a:rPr>
                        <a:t>randInt</a:t>
                      </a:r>
                      <a:r>
                        <a:rPr lang="de-DE" sz="1800" dirty="0">
                          <a:latin typeface="Calibri" charset="0"/>
                          <a:ea typeface="Calibri" charset="0"/>
                          <a:cs typeface="Calibri" charset="0"/>
                        </a:rPr>
                        <a:t>(</a:t>
                      </a:r>
                      <a:r>
                        <a:rPr lang="de-DE" sz="1800" dirty="0" err="1">
                          <a:latin typeface="Calibri" charset="0"/>
                          <a:ea typeface="Calibri" charset="0"/>
                          <a:cs typeface="Calibri" charset="0"/>
                        </a:rPr>
                        <a:t>a,b</a:t>
                      </a:r>
                      <a:r>
                        <a:rPr lang="de-DE" sz="1800" dirty="0">
                          <a:latin typeface="Calibri" charset="0"/>
                          <a:ea typeface="Calibri" charset="0"/>
                          <a:cs typeface="Calibri" charset="0"/>
                        </a:rPr>
                        <a:t>)</a:t>
                      </a:r>
                    </a:p>
                  </a:txBody>
                  <a:tcPr>
                    <a:solidFill>
                      <a:srgbClr val="E9F1F5"/>
                    </a:solidFill>
                  </a:tcPr>
                </a:tc>
                <a:tc>
                  <a:txBody>
                    <a:bodyPr/>
                    <a:lstStyle/>
                    <a:p>
                      <a:pPr algn="ctr"/>
                      <a:r>
                        <a:rPr lang="de-DE" sz="1800" dirty="0" err="1">
                          <a:latin typeface="Calibri" charset="0"/>
                          <a:ea typeface="Calibri" charset="0"/>
                          <a:cs typeface="Calibri" charset="0"/>
                        </a:rPr>
                        <a:t>RanInt</a:t>
                      </a:r>
                      <a:r>
                        <a:rPr lang="de-DE" sz="1800" dirty="0">
                          <a:latin typeface="Calibri" charset="0"/>
                          <a:ea typeface="Calibri" charset="0"/>
                          <a:cs typeface="Calibri" charset="0"/>
                        </a:rPr>
                        <a:t>#(</a:t>
                      </a:r>
                      <a:r>
                        <a:rPr lang="de-DE" sz="1800" dirty="0" err="1">
                          <a:latin typeface="Calibri" charset="0"/>
                          <a:ea typeface="Calibri" charset="0"/>
                          <a:cs typeface="Calibri" charset="0"/>
                        </a:rPr>
                        <a:t>a,b</a:t>
                      </a:r>
                      <a:r>
                        <a:rPr lang="de-DE" sz="1800" dirty="0">
                          <a:latin typeface="Calibri" charset="0"/>
                          <a:ea typeface="Calibri" charset="0"/>
                          <a:cs typeface="Calibri" charset="0"/>
                        </a:rPr>
                        <a:t>)</a:t>
                      </a:r>
                    </a:p>
                  </a:txBody>
                  <a:tcPr>
                    <a:solidFill>
                      <a:srgbClr val="E9F1F5"/>
                    </a:solidFill>
                  </a:tcPr>
                </a:tc>
                <a:tc>
                  <a:txBody>
                    <a:bodyPr/>
                    <a:lstStyle/>
                    <a:p>
                      <a:pPr algn="ctr"/>
                      <a:r>
                        <a:rPr lang="de-DE" sz="1800" dirty="0">
                          <a:latin typeface="Calibri" charset="0"/>
                          <a:ea typeface="Calibri" charset="0"/>
                          <a:cs typeface="Calibri" charset="0"/>
                        </a:rPr>
                        <a:t>Würfel</a:t>
                      </a:r>
                    </a:p>
                  </a:txBody>
                  <a:tcPr>
                    <a:solidFill>
                      <a:srgbClr val="E9F1F5"/>
                    </a:solidFill>
                  </a:tcPr>
                </a:tc>
                <a:extLst>
                  <a:ext uri="{0D108BD9-81ED-4DB2-BD59-A6C34878D82A}">
                    <a16:rowId xmlns="" xmlns:a16="http://schemas.microsoft.com/office/drawing/2014/main" val="10002"/>
                  </a:ext>
                </a:extLst>
              </a:tr>
              <a:tr h="934735">
                <a:tc>
                  <a:txBody>
                    <a:bodyPr/>
                    <a:lstStyle/>
                    <a:p>
                      <a:r>
                        <a:rPr lang="de-DE" sz="1800" dirty="0">
                          <a:latin typeface="Calibri" charset="0"/>
                          <a:ea typeface="Calibri" charset="0"/>
                          <a:cs typeface="Calibri" charset="0"/>
                        </a:rPr>
                        <a:t>Mehrere ganze </a:t>
                      </a:r>
                      <a:r>
                        <a:rPr lang="de-DE" sz="1800" dirty="0" smtClean="0">
                          <a:latin typeface="Calibri" charset="0"/>
                          <a:ea typeface="Calibri" charset="0"/>
                          <a:cs typeface="Calibri" charset="0"/>
                        </a:rPr>
                        <a:t>Zufallszahlen</a:t>
                      </a:r>
                      <a:r>
                        <a:rPr lang="de-DE" sz="1800" baseline="0" dirty="0" smtClean="0">
                          <a:latin typeface="Calibri" charset="0"/>
                          <a:ea typeface="Calibri" charset="0"/>
                          <a:cs typeface="Calibri" charset="0"/>
                        </a:rPr>
                        <a:t> </a:t>
                      </a:r>
                      <a:r>
                        <a:rPr lang="de-DE" sz="1800" dirty="0" smtClean="0">
                          <a:latin typeface="Calibri" charset="0"/>
                          <a:ea typeface="Calibri" charset="0"/>
                          <a:cs typeface="Calibri" charset="0"/>
                        </a:rPr>
                        <a:t>von </a:t>
                      </a:r>
                      <a:r>
                        <a:rPr lang="de-DE" sz="1800" dirty="0">
                          <a:latin typeface="Calibri" charset="0"/>
                          <a:ea typeface="Calibri" charset="0"/>
                          <a:cs typeface="Calibri" charset="0"/>
                        </a:rPr>
                        <a:t>a bis b; </a:t>
                      </a:r>
                      <a:r>
                        <a:rPr lang="de-DE" sz="1800" dirty="0" err="1">
                          <a:latin typeface="Calibri" charset="0"/>
                          <a:ea typeface="Calibri" charset="0"/>
                          <a:cs typeface="Calibri" charset="0"/>
                        </a:rPr>
                        <a:t>n</a:t>
                      </a:r>
                      <a:r>
                        <a:rPr lang="de-DE" sz="1800" dirty="0">
                          <a:latin typeface="Calibri" charset="0"/>
                          <a:ea typeface="Calibri" charset="0"/>
                          <a:cs typeface="Calibri" charset="0"/>
                        </a:rPr>
                        <a:t> Wiederholungen</a:t>
                      </a:r>
                    </a:p>
                  </a:txBody>
                  <a:tcPr>
                    <a:solidFill>
                      <a:srgbClr val="D0E3EA"/>
                    </a:solidFill>
                  </a:tcPr>
                </a:tc>
                <a:tc>
                  <a:txBody>
                    <a:bodyPr/>
                    <a:lstStyle/>
                    <a:p>
                      <a:pPr algn="ctr"/>
                      <a:r>
                        <a:rPr lang="de-DE" sz="1800" dirty="0" err="1">
                          <a:latin typeface="Calibri" charset="0"/>
                          <a:ea typeface="Calibri" charset="0"/>
                          <a:cs typeface="Calibri" charset="0"/>
                        </a:rPr>
                        <a:t>randInt</a:t>
                      </a:r>
                      <a:r>
                        <a:rPr lang="de-DE" sz="1800" dirty="0">
                          <a:latin typeface="Calibri" charset="0"/>
                          <a:ea typeface="Calibri" charset="0"/>
                          <a:cs typeface="Calibri" charset="0"/>
                        </a:rPr>
                        <a:t>(</a:t>
                      </a:r>
                      <a:r>
                        <a:rPr lang="de-DE" sz="1800" dirty="0" err="1">
                          <a:latin typeface="Calibri" charset="0"/>
                          <a:ea typeface="Calibri" charset="0"/>
                          <a:cs typeface="Calibri" charset="0"/>
                        </a:rPr>
                        <a:t>a,b,n</a:t>
                      </a:r>
                      <a:r>
                        <a:rPr lang="de-DE" sz="1800" dirty="0">
                          <a:latin typeface="Calibri" charset="0"/>
                          <a:ea typeface="Calibri" charset="0"/>
                          <a:cs typeface="Calibri" charset="0"/>
                        </a:rPr>
                        <a:t>)</a:t>
                      </a:r>
                    </a:p>
                    <a:p>
                      <a:pPr algn="ctr"/>
                      <a:endParaRPr lang="de-DE" sz="1800" dirty="0">
                        <a:latin typeface="Calibri" charset="0"/>
                        <a:ea typeface="Calibri" charset="0"/>
                        <a:cs typeface="Calibri" charset="0"/>
                      </a:endParaRPr>
                    </a:p>
                    <a:p>
                      <a:pPr algn="ctr"/>
                      <a:r>
                        <a:rPr lang="de-DE" sz="1800" i="1" dirty="0">
                          <a:latin typeface="Calibri" charset="0"/>
                          <a:ea typeface="Calibri" charset="0"/>
                          <a:cs typeface="Calibri" charset="0"/>
                        </a:rPr>
                        <a:t>Ergebnis als Liste</a:t>
                      </a:r>
                    </a:p>
                  </a:txBody>
                  <a:tcPr>
                    <a:solidFill>
                      <a:srgbClr val="D0E3EA"/>
                    </a:solidFill>
                  </a:tcPr>
                </a:tc>
                <a:tc>
                  <a:txBody>
                    <a:bodyPr/>
                    <a:lstStyle/>
                    <a:p>
                      <a:pPr algn="ctr"/>
                      <a:r>
                        <a:rPr lang="de-DE" sz="1800" dirty="0">
                          <a:latin typeface="Calibri" charset="0"/>
                          <a:ea typeface="Calibri" charset="0"/>
                          <a:cs typeface="Calibri" charset="0"/>
                        </a:rPr>
                        <a:t>(nur über Kombination</a:t>
                      </a:r>
                      <a:r>
                        <a:rPr lang="de-DE" sz="1800" baseline="0" dirty="0">
                          <a:latin typeface="Calibri" charset="0"/>
                          <a:ea typeface="Calibri" charset="0"/>
                          <a:cs typeface="Calibri" charset="0"/>
                        </a:rPr>
                        <a:t> mit „</a:t>
                      </a:r>
                      <a:r>
                        <a:rPr lang="de-DE" sz="1800" baseline="0" dirty="0" err="1">
                          <a:latin typeface="Calibri" charset="0"/>
                          <a:ea typeface="Calibri" charset="0"/>
                          <a:cs typeface="Calibri" charset="0"/>
                        </a:rPr>
                        <a:t>seq</a:t>
                      </a:r>
                      <a:r>
                        <a:rPr lang="de-DE" sz="1800" baseline="0" dirty="0">
                          <a:latin typeface="Calibri" charset="0"/>
                          <a:ea typeface="Calibri" charset="0"/>
                          <a:cs typeface="Calibri" charset="0"/>
                        </a:rPr>
                        <a:t>“</a:t>
                      </a:r>
                      <a:r>
                        <a:rPr lang="de-DE" sz="1800" dirty="0">
                          <a:latin typeface="Calibri" charset="0"/>
                          <a:ea typeface="Calibri" charset="0"/>
                          <a:cs typeface="Calibri" charset="0"/>
                        </a:rPr>
                        <a:t>)</a:t>
                      </a:r>
                    </a:p>
                  </a:txBody>
                  <a:tcPr>
                    <a:solidFill>
                      <a:srgbClr val="D0E3EA"/>
                    </a:solidFill>
                  </a:tcPr>
                </a:tc>
                <a:tc>
                  <a:txBody>
                    <a:bodyPr/>
                    <a:lstStyle/>
                    <a:p>
                      <a:pPr algn="ctr"/>
                      <a:r>
                        <a:rPr lang="de-DE" sz="1800" dirty="0">
                          <a:latin typeface="Calibri" charset="0"/>
                          <a:ea typeface="Calibri" charset="0"/>
                          <a:cs typeface="Calibri" charset="0"/>
                        </a:rPr>
                        <a:t>Mehrere Würfel gleichzeitig</a:t>
                      </a:r>
                    </a:p>
                  </a:txBody>
                  <a:tcPr>
                    <a:solidFill>
                      <a:srgbClr val="D0E3EA"/>
                    </a:solidFill>
                  </a:tcPr>
                </a:tc>
                <a:extLst>
                  <a:ext uri="{0D108BD9-81ED-4DB2-BD59-A6C34878D82A}">
                    <a16:rowId xmlns="" xmlns:a16="http://schemas.microsoft.com/office/drawing/2014/main" val="10003"/>
                  </a:ext>
                </a:extLst>
              </a:tr>
              <a:tr h="464828">
                <a:tc>
                  <a:txBody>
                    <a:bodyPr/>
                    <a:lstStyle/>
                    <a:p>
                      <a:r>
                        <a:rPr lang="de-DE" sz="1800" dirty="0">
                          <a:latin typeface="Calibri" charset="0"/>
                          <a:ea typeface="Calibri" charset="0"/>
                          <a:cs typeface="Calibri" charset="0"/>
                        </a:rPr>
                        <a:t>Summe</a:t>
                      </a:r>
                      <a:r>
                        <a:rPr lang="de-DE" sz="1800" baseline="0" dirty="0">
                          <a:latin typeface="Calibri" charset="0"/>
                          <a:ea typeface="Calibri" charset="0"/>
                          <a:cs typeface="Calibri" charset="0"/>
                        </a:rPr>
                        <a:t> einer Liste „L“</a:t>
                      </a:r>
                      <a:endParaRPr lang="de-DE" sz="1800" dirty="0">
                        <a:latin typeface="Calibri" charset="0"/>
                        <a:ea typeface="Calibri" charset="0"/>
                        <a:cs typeface="Calibri" charset="0"/>
                      </a:endParaRPr>
                    </a:p>
                  </a:txBody>
                  <a:tcPr>
                    <a:solidFill>
                      <a:srgbClr val="E9F1F5"/>
                    </a:solidFill>
                  </a:tcPr>
                </a:tc>
                <a:tc>
                  <a:txBody>
                    <a:bodyPr/>
                    <a:lstStyle/>
                    <a:p>
                      <a:pPr algn="ctr"/>
                      <a:r>
                        <a:rPr lang="de-DE" sz="1800" i="0" dirty="0" err="1">
                          <a:latin typeface="Calibri" charset="0"/>
                          <a:ea typeface="Calibri" charset="0"/>
                          <a:cs typeface="Calibri" charset="0"/>
                        </a:rPr>
                        <a:t>sum</a:t>
                      </a:r>
                      <a:r>
                        <a:rPr lang="de-DE" sz="1800" i="0" dirty="0">
                          <a:latin typeface="Calibri" charset="0"/>
                          <a:ea typeface="Calibri" charset="0"/>
                          <a:cs typeface="Calibri" charset="0"/>
                        </a:rPr>
                        <a:t>( „L“ )</a:t>
                      </a:r>
                    </a:p>
                  </a:txBody>
                  <a:tcPr>
                    <a:solidFill>
                      <a:srgbClr val="E9F1F5"/>
                    </a:solidFill>
                  </a:tcPr>
                </a:tc>
                <a:tc>
                  <a:txBody>
                    <a:bodyPr/>
                    <a:lstStyle/>
                    <a:p>
                      <a:pPr algn="ctr"/>
                      <a:r>
                        <a:rPr lang="de-DE" sz="1800" dirty="0" err="1">
                          <a:latin typeface="Calibri" charset="0"/>
                          <a:ea typeface="Calibri" charset="0"/>
                          <a:cs typeface="Calibri" charset="0"/>
                        </a:rPr>
                        <a:t>sum</a:t>
                      </a:r>
                      <a:r>
                        <a:rPr lang="de-DE" sz="1800" dirty="0">
                          <a:latin typeface="Calibri" charset="0"/>
                          <a:ea typeface="Calibri" charset="0"/>
                          <a:cs typeface="Calibri" charset="0"/>
                        </a:rPr>
                        <a:t> („L“)</a:t>
                      </a:r>
                    </a:p>
                  </a:txBody>
                  <a:tcPr>
                    <a:solidFill>
                      <a:srgbClr val="E9F1F5"/>
                    </a:solidFill>
                  </a:tcPr>
                </a:tc>
                <a:tc>
                  <a:txBody>
                    <a:bodyPr/>
                    <a:lstStyle/>
                    <a:p>
                      <a:pPr algn="ctr"/>
                      <a:endParaRPr lang="de-DE" sz="1800" dirty="0">
                        <a:latin typeface="Calibri" charset="0"/>
                        <a:ea typeface="Calibri" charset="0"/>
                        <a:cs typeface="Calibri" charset="0"/>
                      </a:endParaRPr>
                    </a:p>
                  </a:txBody>
                  <a:tcPr>
                    <a:solidFill>
                      <a:srgbClr val="E9F1F5"/>
                    </a:solidFill>
                  </a:tcPr>
                </a:tc>
                <a:extLst>
                  <a:ext uri="{0D108BD9-81ED-4DB2-BD59-A6C34878D82A}">
                    <a16:rowId xmlns="" xmlns:a16="http://schemas.microsoft.com/office/drawing/2014/main" val="10004"/>
                  </a:ext>
                </a:extLst>
              </a:tr>
              <a:tr h="1166221">
                <a:tc>
                  <a:txBody>
                    <a:bodyPr/>
                    <a:lstStyle/>
                    <a:p>
                      <a:r>
                        <a:rPr lang="de-DE" sz="1800" dirty="0">
                          <a:latin typeface="Calibri" charset="0"/>
                          <a:ea typeface="Calibri" charset="0"/>
                          <a:cs typeface="Calibri" charset="0"/>
                        </a:rPr>
                        <a:t>Folge mit</a:t>
                      </a:r>
                      <a:r>
                        <a:rPr lang="de-DE" sz="1800" baseline="0" dirty="0">
                          <a:latin typeface="Calibri" charset="0"/>
                          <a:ea typeface="Calibri" charset="0"/>
                          <a:cs typeface="Calibri" charset="0"/>
                        </a:rPr>
                        <a:t> Term „T“ </a:t>
                      </a:r>
                      <a:r>
                        <a:rPr lang="de-DE" sz="1800" baseline="0" dirty="0" err="1">
                          <a:latin typeface="Calibri" charset="0"/>
                          <a:ea typeface="Calibri" charset="0"/>
                          <a:cs typeface="Calibri" charset="0"/>
                        </a:rPr>
                        <a:t>abh.</a:t>
                      </a:r>
                      <a:r>
                        <a:rPr lang="de-DE" sz="1800" baseline="0" dirty="0">
                          <a:latin typeface="Calibri" charset="0"/>
                          <a:ea typeface="Calibri" charset="0"/>
                          <a:cs typeface="Calibri" charset="0"/>
                        </a:rPr>
                        <a:t> von der Variablen „x“ mit Start für x=a, Ende bei x=b und Schrittweite s</a:t>
                      </a:r>
                      <a:endParaRPr lang="de-DE" sz="1800" dirty="0">
                        <a:latin typeface="Calibri" charset="0"/>
                        <a:ea typeface="Calibri" charset="0"/>
                        <a:cs typeface="Calibri" charset="0"/>
                      </a:endParaRPr>
                    </a:p>
                  </a:txBody>
                  <a:tcPr>
                    <a:solidFill>
                      <a:srgbClr val="D0E3EA"/>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800" i="0" dirty="0" err="1">
                          <a:latin typeface="Calibri" charset="0"/>
                          <a:ea typeface="Calibri" charset="0"/>
                          <a:cs typeface="Calibri" charset="0"/>
                        </a:rPr>
                        <a:t>seq</a:t>
                      </a:r>
                      <a:r>
                        <a:rPr lang="de-DE" sz="1800" i="0" dirty="0">
                          <a:latin typeface="Calibri" charset="0"/>
                          <a:ea typeface="Calibri" charset="0"/>
                          <a:cs typeface="Calibri" charset="0"/>
                        </a:rPr>
                        <a:t>(„T</a:t>
                      </a:r>
                      <a:r>
                        <a:rPr lang="de-DE" sz="1800" i="0" dirty="0" smtClean="0">
                          <a:latin typeface="Calibri" charset="0"/>
                          <a:ea typeface="Calibri" charset="0"/>
                          <a:cs typeface="Calibri" charset="0"/>
                        </a:rPr>
                        <a:t>“,„x</a:t>
                      </a:r>
                      <a:r>
                        <a:rPr lang="de-DE" sz="1800" i="0" dirty="0">
                          <a:latin typeface="Calibri" charset="0"/>
                          <a:ea typeface="Calibri" charset="0"/>
                          <a:cs typeface="Calibri" charset="0"/>
                        </a:rPr>
                        <a:t>“,</a:t>
                      </a:r>
                      <a:r>
                        <a:rPr lang="de-DE" sz="1800" i="0" dirty="0" err="1">
                          <a:latin typeface="Calibri" charset="0"/>
                          <a:ea typeface="Calibri" charset="0"/>
                          <a:cs typeface="Calibri" charset="0"/>
                        </a:rPr>
                        <a:t>a,b,s</a:t>
                      </a:r>
                      <a:r>
                        <a:rPr lang="de-DE" sz="1800" i="0" dirty="0">
                          <a:latin typeface="Calibri" charset="0"/>
                          <a:ea typeface="Calibri" charset="0"/>
                          <a:cs typeface="Calibri" charset="0"/>
                        </a:rPr>
                        <a:t>)</a:t>
                      </a:r>
                    </a:p>
                    <a:p>
                      <a:pPr algn="ctr"/>
                      <a:endParaRPr lang="de-DE" sz="1800" i="1" dirty="0">
                        <a:latin typeface="Calibri" charset="0"/>
                        <a:ea typeface="Calibri" charset="0"/>
                        <a:cs typeface="Calibri" charset="0"/>
                      </a:endParaRPr>
                    </a:p>
                  </a:txBody>
                  <a:tcPr>
                    <a:solidFill>
                      <a:srgbClr val="D0E3EA"/>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800" i="0" dirty="0" err="1">
                          <a:latin typeface="Calibri" charset="0"/>
                          <a:ea typeface="Calibri" charset="0"/>
                          <a:cs typeface="Calibri" charset="0"/>
                        </a:rPr>
                        <a:t>seq</a:t>
                      </a:r>
                      <a:r>
                        <a:rPr lang="de-DE" sz="1800" i="0" dirty="0">
                          <a:latin typeface="Calibri" charset="0"/>
                          <a:ea typeface="Calibri" charset="0"/>
                          <a:cs typeface="Calibri" charset="0"/>
                        </a:rPr>
                        <a:t>(„T</a:t>
                      </a:r>
                      <a:r>
                        <a:rPr lang="de-DE" sz="1800" i="0" dirty="0" smtClean="0">
                          <a:latin typeface="Calibri" charset="0"/>
                          <a:ea typeface="Calibri" charset="0"/>
                          <a:cs typeface="Calibri" charset="0"/>
                        </a:rPr>
                        <a:t>“,„x</a:t>
                      </a:r>
                      <a:r>
                        <a:rPr lang="de-DE" sz="1800" i="0" dirty="0">
                          <a:latin typeface="Calibri" charset="0"/>
                          <a:ea typeface="Calibri" charset="0"/>
                          <a:cs typeface="Calibri" charset="0"/>
                        </a:rPr>
                        <a:t>“,</a:t>
                      </a:r>
                      <a:r>
                        <a:rPr lang="de-DE" sz="1800" i="0" dirty="0" err="1">
                          <a:latin typeface="Calibri" charset="0"/>
                          <a:ea typeface="Calibri" charset="0"/>
                          <a:cs typeface="Calibri" charset="0"/>
                        </a:rPr>
                        <a:t>a,b,s</a:t>
                      </a:r>
                      <a:r>
                        <a:rPr lang="de-DE" sz="1800" i="0" dirty="0">
                          <a:latin typeface="Calibri" charset="0"/>
                          <a:ea typeface="Calibri" charset="0"/>
                          <a:cs typeface="Calibri" charset="0"/>
                        </a:rPr>
                        <a:t>)</a:t>
                      </a:r>
                    </a:p>
                  </a:txBody>
                  <a:tcPr>
                    <a:solidFill>
                      <a:srgbClr val="D0E3EA"/>
                    </a:solidFill>
                  </a:tcPr>
                </a:tc>
                <a:tc>
                  <a:txBody>
                    <a:bodyPr/>
                    <a:lstStyle/>
                    <a:p>
                      <a:pPr algn="ctr"/>
                      <a:endParaRPr lang="de-DE" sz="1800" dirty="0">
                        <a:latin typeface="Calibri" charset="0"/>
                        <a:ea typeface="Calibri" charset="0"/>
                        <a:cs typeface="Calibri" charset="0"/>
                      </a:endParaRPr>
                    </a:p>
                  </a:txBody>
                  <a:tcPr>
                    <a:solidFill>
                      <a:srgbClr val="D0E3EA"/>
                    </a:solidFill>
                  </a:tcPr>
                </a:tc>
                <a:extLst>
                  <a:ext uri="{0D108BD9-81ED-4DB2-BD59-A6C34878D82A}">
                    <a16:rowId xmlns="" xmlns:a16="http://schemas.microsoft.com/office/drawing/2014/main" val="10005"/>
                  </a:ext>
                </a:extLst>
              </a:tr>
            </a:tbl>
          </a:graphicData>
        </a:graphic>
      </p:graphicFrame>
    </p:spTree>
    <p:extLst>
      <p:ext uri="{BB962C8B-B14F-4D97-AF65-F5344CB8AC3E}">
        <p14:creationId xmlns:p14="http://schemas.microsoft.com/office/powerpoint/2010/main" val="89885384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3"/>
          <p:cNvSpPr>
            <a:spLocks noGrp="1"/>
          </p:cNvSpPr>
          <p:nvPr>
            <p:ph type="title"/>
          </p:nvPr>
        </p:nvSpPr>
        <p:spPr/>
        <p:txBody>
          <a:bodyPr>
            <a:normAutofit/>
          </a:bodyPr>
          <a:lstStyle/>
          <a:p>
            <a:r>
              <a:rPr lang="de-DE" sz="2500" dirty="0"/>
              <a:t>Erkundungen am GTR/CAS</a:t>
            </a:r>
          </a:p>
        </p:txBody>
      </p:sp>
      <p:sp>
        <p:nvSpPr>
          <p:cNvPr id="3" name="Inhaltsplatzhalter 2"/>
          <p:cNvSpPr txBox="1">
            <a:spLocks/>
          </p:cNvSpPr>
          <p:nvPr/>
        </p:nvSpPr>
        <p:spPr>
          <a:xfrm>
            <a:off x="541784" y="1628800"/>
            <a:ext cx="8062664" cy="3496445"/>
          </a:xfrm>
          <a:prstGeom prst="rect">
            <a:avLst/>
          </a:prstGeom>
          <a:solidFill>
            <a:srgbClr val="CBB98A">
              <a:alpha val="50000"/>
            </a:srgbClr>
          </a:solidFill>
        </p:spPr>
        <p:txBody>
          <a:bodyPr/>
          <a:lst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pPr marL="0" indent="0">
              <a:buFont typeface="Wingdings" charset="2"/>
              <a:buNone/>
            </a:pPr>
            <a:r>
              <a:rPr lang="de-DE" sz="3200" dirty="0">
                <a:solidFill>
                  <a:srgbClr val="327A86"/>
                </a:solidFill>
              </a:rPr>
              <a:t>Erkundungen am (virtuellen) </a:t>
            </a:r>
            <a:r>
              <a:rPr lang="de-DE" sz="3200" dirty="0" err="1">
                <a:solidFill>
                  <a:srgbClr val="327A86"/>
                </a:solidFill>
              </a:rPr>
              <a:t>Galtonbrett</a:t>
            </a:r>
            <a:endParaRPr lang="de-DE" sz="3200" dirty="0">
              <a:solidFill>
                <a:srgbClr val="327A86"/>
              </a:solidFill>
            </a:endParaRPr>
          </a:p>
          <a:p>
            <a:pPr marL="0" indent="0">
              <a:buFont typeface="Wingdings" charset="2"/>
              <a:buNone/>
            </a:pPr>
            <a:r>
              <a:rPr lang="de-DE" sz="3200" dirty="0">
                <a:solidFill>
                  <a:srgbClr val="327A86"/>
                </a:solidFill>
              </a:rPr>
              <a:t>		</a:t>
            </a:r>
            <a:r>
              <a:rPr lang="de-DE" dirty="0">
                <a:solidFill>
                  <a:srgbClr val="327A86"/>
                </a:solidFill>
              </a:rPr>
              <a:t> </a:t>
            </a:r>
          </a:p>
          <a:p>
            <a:pPr marL="0" indent="0">
              <a:buFont typeface="Wingdings" charset="2"/>
              <a:buNone/>
            </a:pPr>
            <a:endParaRPr lang="de-DE" sz="3200" dirty="0">
              <a:solidFill>
                <a:srgbClr val="327A86"/>
              </a:solidFill>
            </a:endParaRPr>
          </a:p>
          <a:p>
            <a:pPr marL="0" indent="0">
              <a:buFont typeface="Wingdings" charset="2"/>
              <a:buNone/>
            </a:pPr>
            <a:r>
              <a:rPr lang="de-DE" sz="3200" dirty="0">
                <a:solidFill>
                  <a:srgbClr val="327A86"/>
                </a:solidFill>
              </a:rPr>
              <a:t>		</a:t>
            </a:r>
            <a:endParaRPr lang="de-DE" dirty="0"/>
          </a:p>
        </p:txBody>
      </p:sp>
      <p:sp>
        <p:nvSpPr>
          <p:cNvPr id="4" name="Textfeld 3"/>
          <p:cNvSpPr txBox="1"/>
          <p:nvPr/>
        </p:nvSpPr>
        <p:spPr>
          <a:xfrm>
            <a:off x="3563888" y="2708919"/>
            <a:ext cx="4966320" cy="1785104"/>
          </a:xfrm>
          <a:prstGeom prst="rect">
            <a:avLst/>
          </a:prstGeom>
          <a:noFill/>
        </p:spPr>
        <p:txBody>
          <a:bodyPr wrap="square" rtlCol="0">
            <a:spAutoFit/>
          </a:bodyPr>
          <a:lstStyle/>
          <a:p>
            <a:pPr marL="0" indent="0">
              <a:buNone/>
            </a:pPr>
            <a:r>
              <a:rPr lang="de-DE" sz="2200" dirty="0">
                <a:latin typeface="Calibri" pitchFamily="34" charset="0"/>
              </a:rPr>
              <a:t>Bitte bearbeiten Sie die Erkundung und den Auftrag zum </a:t>
            </a:r>
            <a:r>
              <a:rPr lang="de-DE" sz="2200" dirty="0" err="1">
                <a:latin typeface="Calibri" pitchFamily="34" charset="0"/>
              </a:rPr>
              <a:t>Galtonbrett</a:t>
            </a:r>
            <a:r>
              <a:rPr lang="de-DE" sz="2200" dirty="0">
                <a:latin typeface="Calibri" pitchFamily="34" charset="0"/>
              </a:rPr>
              <a:t>.</a:t>
            </a:r>
          </a:p>
          <a:p>
            <a:pPr marL="0" indent="0">
              <a:buNone/>
            </a:pPr>
            <a:r>
              <a:rPr lang="de-DE" sz="2200" dirty="0">
                <a:latin typeface="Calibri" pitchFamily="34" charset="0"/>
              </a:rPr>
              <a:t>Im Vordergrund steht für uns der Mehrwert des GTR/CAS durch Simulieren und Visualisieren. </a:t>
            </a:r>
          </a:p>
        </p:txBody>
      </p:sp>
      <p:pic>
        <p:nvPicPr>
          <p:cNvPr id="5" name="Bild 4"/>
          <p:cNvPicPr>
            <a:picLocks noChangeAspect="1"/>
          </p:cNvPicPr>
          <p:nvPr/>
        </p:nvPicPr>
        <p:blipFill>
          <a:blip r:embed="rId5"/>
          <a:stretch>
            <a:fillRect/>
          </a:stretch>
        </p:blipFill>
        <p:spPr>
          <a:xfrm>
            <a:off x="755576" y="2204864"/>
            <a:ext cx="2535849" cy="2880000"/>
          </a:xfrm>
          <a:prstGeom prst="rect">
            <a:avLst/>
          </a:prstGeom>
          <a:ln>
            <a:noFill/>
          </a:ln>
          <a:effectLst>
            <a:outerShdw blurRad="292100" dist="139700" dir="2700000" algn="tl" rotWithShape="0">
              <a:srgbClr val="333333">
                <a:alpha val="65000"/>
              </a:srgbClr>
            </a:outerShdw>
          </a:effectLst>
        </p:spPr>
      </p:pic>
      <p:sp>
        <p:nvSpPr>
          <p:cNvPr id="7" name="Rechteck 6"/>
          <p:cNvSpPr/>
          <p:nvPr/>
        </p:nvSpPr>
        <p:spPr bwMode="auto">
          <a:xfrm>
            <a:off x="3438943" y="2492897"/>
            <a:ext cx="5832648" cy="2160240"/>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solidFill>
                <a:schemeClr val="accent2"/>
              </a:solidFill>
              <a:latin typeface="Calibri" panose="020F0502020204030204" pitchFamily="34" charset="0"/>
            </a:endParaRPr>
          </a:p>
        </p:txBody>
      </p:sp>
    </p:spTree>
    <p:extLst>
      <p:ext uri="{BB962C8B-B14F-4D97-AF65-F5344CB8AC3E}">
        <p14:creationId xmlns:p14="http://schemas.microsoft.com/office/powerpoint/2010/main" val="16366335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2" name="Rechteck 11"/>
          <p:cNvSpPr/>
          <p:nvPr/>
        </p:nvSpPr>
        <p:spPr bwMode="auto">
          <a:xfrm>
            <a:off x="-212648" y="3140968"/>
            <a:ext cx="6872880" cy="530720"/>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8" name="Titel 7"/>
          <p:cNvSpPr>
            <a:spLocks noGrp="1"/>
          </p:cNvSpPr>
          <p:nvPr>
            <p:ph type="title"/>
          </p:nvPr>
        </p:nvSpPr>
        <p:spPr/>
        <p:txBody>
          <a:bodyPr>
            <a:normAutofit fontScale="90000"/>
          </a:bodyPr>
          <a:lstStyle/>
          <a:p>
            <a:r>
              <a:rPr lang="en-GB" dirty="0" err="1"/>
              <a:t>Gliederung</a:t>
            </a:r>
            <a:endParaRPr lang="en-GB" dirty="0"/>
          </a:p>
        </p:txBody>
      </p:sp>
      <p:sp>
        <p:nvSpPr>
          <p:cNvPr id="9" name="Inhaltsplatzhalter 8"/>
          <p:cNvSpPr>
            <a:spLocks noGrp="1"/>
          </p:cNvSpPr>
          <p:nvPr>
            <p:ph idx="1"/>
          </p:nvPr>
        </p:nvSpPr>
        <p:spPr/>
        <p:txBody>
          <a:bodyPr/>
          <a:lstStyle/>
          <a:p>
            <a:pPr marL="514350" indent="-514350">
              <a:buClr>
                <a:srgbClr val="327A86"/>
              </a:buClr>
              <a:buAutoNum type="arabicPeriod"/>
            </a:pPr>
            <a:r>
              <a:rPr lang="de-DE" dirty="0"/>
              <a:t>Modellieren im Mathematikunterricht</a:t>
            </a:r>
          </a:p>
          <a:p>
            <a:pPr marL="514350" indent="-514350">
              <a:buClr>
                <a:srgbClr val="327A86"/>
              </a:buClr>
              <a:buAutoNum type="arabicPeriod"/>
            </a:pPr>
            <a:r>
              <a:rPr lang="de-DE" dirty="0"/>
              <a:t>Messwerterfassung</a:t>
            </a:r>
          </a:p>
          <a:p>
            <a:pPr marL="514350" indent="-514350">
              <a:buClr>
                <a:srgbClr val="327A86"/>
              </a:buClr>
              <a:buFont typeface="Arial" panose="020B0604020202020204" pitchFamily="34" charset="0"/>
              <a:buAutoNum type="arabicPeriod"/>
            </a:pPr>
            <a:r>
              <a:rPr lang="de-DE" dirty="0"/>
              <a:t>Simulationen im </a:t>
            </a:r>
            <a:r>
              <a:rPr lang="de-DE" dirty="0" err="1"/>
              <a:t>Stochastikunterricht</a:t>
            </a:r>
            <a:endParaRPr lang="de-DE" dirty="0"/>
          </a:p>
          <a:p>
            <a:pPr marL="514350" indent="-514350">
              <a:buClr>
                <a:srgbClr val="327A86"/>
              </a:buClr>
              <a:buAutoNum type="arabicPeriod"/>
            </a:pPr>
            <a:r>
              <a:rPr lang="de-DE" dirty="0">
                <a:solidFill>
                  <a:schemeClr val="tx2"/>
                </a:solidFill>
              </a:rPr>
              <a:t>Ausblick</a:t>
            </a:r>
          </a:p>
        </p:txBody>
      </p:sp>
    </p:spTree>
    <p:extLst>
      <p:ext uri="{BB962C8B-B14F-4D97-AF65-F5344CB8AC3E}">
        <p14:creationId xmlns:p14="http://schemas.microsoft.com/office/powerpoint/2010/main" val="1597554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3"/>
          <p:cNvSpPr>
            <a:spLocks noGrp="1"/>
          </p:cNvSpPr>
          <p:nvPr>
            <p:ph type="title"/>
          </p:nvPr>
        </p:nvSpPr>
        <p:spPr/>
        <p:txBody>
          <a:bodyPr>
            <a:normAutofit/>
          </a:bodyPr>
          <a:lstStyle/>
          <a:p>
            <a:r>
              <a:rPr lang="de-DE" sz="2500" dirty="0"/>
              <a:t>Ausblick </a:t>
            </a:r>
            <a:r>
              <a:rPr lang="de-DE" sz="2500" dirty="0" smtClean="0"/>
              <a:t>– </a:t>
            </a:r>
            <a:r>
              <a:rPr lang="de-DE" sz="2500" dirty="0"/>
              <a:t>Baustein 4</a:t>
            </a:r>
          </a:p>
        </p:txBody>
      </p:sp>
      <p:sp>
        <p:nvSpPr>
          <p:cNvPr id="3" name="Textfeld 2"/>
          <p:cNvSpPr txBox="1"/>
          <p:nvPr/>
        </p:nvSpPr>
        <p:spPr>
          <a:xfrm>
            <a:off x="5707173" y="1270501"/>
            <a:ext cx="2393219" cy="646331"/>
          </a:xfrm>
          <a:prstGeom prst="rect">
            <a:avLst/>
          </a:prstGeom>
          <a:noFill/>
        </p:spPr>
        <p:txBody>
          <a:bodyPr wrap="none" rtlCol="0">
            <a:spAutoFit/>
          </a:bodyPr>
          <a:lstStyle/>
          <a:p>
            <a:r>
              <a:rPr lang="de-DE" sz="1800" dirty="0">
                <a:solidFill>
                  <a:srgbClr val="FF0000"/>
                </a:solidFill>
                <a:latin typeface="+mn-lt"/>
              </a:rPr>
              <a:t>Datum – bis wann</a:t>
            </a:r>
          </a:p>
          <a:p>
            <a:r>
              <a:rPr lang="de-DE" sz="1800" dirty="0">
                <a:solidFill>
                  <a:srgbClr val="FF0000"/>
                </a:solidFill>
                <a:latin typeface="+mn-lt"/>
              </a:rPr>
              <a:t>Ggf. vorher zuschicken?</a:t>
            </a:r>
          </a:p>
        </p:txBody>
      </p:sp>
      <p:grpSp>
        <p:nvGrpSpPr>
          <p:cNvPr id="2" name="Gruppierung 1"/>
          <p:cNvGrpSpPr/>
          <p:nvPr/>
        </p:nvGrpSpPr>
        <p:grpSpPr>
          <a:xfrm>
            <a:off x="-324544" y="1268760"/>
            <a:ext cx="8950384" cy="4824536"/>
            <a:chOff x="-324544" y="1268760"/>
            <a:chExt cx="8950384" cy="4824536"/>
          </a:xfrm>
        </p:grpSpPr>
        <p:sp>
          <p:nvSpPr>
            <p:cNvPr id="7" name="Rechteck 6"/>
            <p:cNvSpPr/>
            <p:nvPr/>
          </p:nvSpPr>
          <p:spPr bwMode="auto">
            <a:xfrm>
              <a:off x="-324544" y="1268760"/>
              <a:ext cx="8950384" cy="4824536"/>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solidFill>
                  <a:schemeClr val="accent2"/>
                </a:solidFill>
                <a:latin typeface="Calibri" panose="020F0502020204030204" pitchFamily="34" charset="0"/>
              </a:endParaRPr>
            </a:p>
          </p:txBody>
        </p:sp>
        <p:sp>
          <p:nvSpPr>
            <p:cNvPr id="4" name="Textfeld 3"/>
            <p:cNvSpPr txBox="1"/>
            <p:nvPr/>
          </p:nvSpPr>
          <p:spPr>
            <a:xfrm>
              <a:off x="323528" y="1341056"/>
              <a:ext cx="8302312" cy="2015936"/>
            </a:xfrm>
            <a:prstGeom prst="rect">
              <a:avLst/>
            </a:prstGeom>
            <a:noFill/>
          </p:spPr>
          <p:txBody>
            <a:bodyPr wrap="square" rtlCol="0">
              <a:spAutoFit/>
            </a:bodyPr>
            <a:lstStyle/>
            <a:p>
              <a:pPr marL="457200" indent="-457200">
                <a:spcAft>
                  <a:spcPts val="600"/>
                </a:spcAft>
                <a:buAutoNum type="arabicParenR"/>
              </a:pPr>
              <a:r>
                <a:rPr lang="de-DE" sz="2000" b="1" dirty="0" smtClean="0">
                  <a:latin typeface="Calibri" charset="0"/>
                  <a:ea typeface="Calibri" charset="0"/>
                  <a:cs typeface="Calibri" charset="0"/>
                </a:rPr>
                <a:t>Aufgaben </a:t>
              </a:r>
              <a:r>
                <a:rPr lang="de-DE" sz="2000" b="1" dirty="0">
                  <a:latin typeface="Calibri" charset="0"/>
                  <a:ea typeface="Calibri" charset="0"/>
                  <a:cs typeface="Calibri" charset="0"/>
                </a:rPr>
                <a:t>und Schülerlösungen sammeln</a:t>
              </a:r>
            </a:p>
            <a:p>
              <a:r>
                <a:rPr lang="de-DE" sz="2000" dirty="0" smtClean="0">
                  <a:latin typeface="Calibri" charset="0"/>
                  <a:ea typeface="Calibri" charset="0"/>
                  <a:cs typeface="Calibri" charset="0"/>
                </a:rPr>
                <a:t>Sammeln </a:t>
              </a:r>
              <a:r>
                <a:rPr lang="de-DE" sz="2000" dirty="0">
                  <a:latin typeface="Calibri" charset="0"/>
                  <a:ea typeface="Calibri" charset="0"/>
                  <a:cs typeface="Calibri" charset="0"/>
                </a:rPr>
                <a:t>Sie...</a:t>
              </a:r>
            </a:p>
            <a:p>
              <a:pPr marL="342900" indent="-342900">
                <a:buClr>
                  <a:schemeClr val="tx2"/>
                </a:buClr>
                <a:buFont typeface="Wingdings" charset="2"/>
                <a:buChar char="§"/>
              </a:pPr>
              <a:r>
                <a:rPr lang="de-DE" sz="2000" dirty="0" smtClean="0">
                  <a:latin typeface="Calibri" charset="0"/>
                  <a:ea typeface="Calibri" charset="0"/>
                  <a:cs typeface="Calibri" charset="0"/>
                </a:rPr>
                <a:t>drei </a:t>
              </a:r>
              <a:r>
                <a:rPr lang="de-DE" sz="2000" dirty="0">
                  <a:latin typeface="Calibri" charset="0"/>
                  <a:ea typeface="Calibri" charset="0"/>
                  <a:cs typeface="Calibri" charset="0"/>
                </a:rPr>
                <a:t>Aufgaben und jeweils unterschiedliche Schülerlösungen aus </a:t>
              </a:r>
              <a:r>
                <a:rPr lang="de-DE" sz="2000" dirty="0" smtClean="0">
                  <a:latin typeface="Calibri" charset="0"/>
                  <a:ea typeface="Calibri" charset="0"/>
                  <a:cs typeface="Calibri" charset="0"/>
                </a:rPr>
                <a:t/>
              </a:r>
              <a:br>
                <a:rPr lang="de-DE" sz="2000" dirty="0" smtClean="0">
                  <a:latin typeface="Calibri" charset="0"/>
                  <a:ea typeface="Calibri" charset="0"/>
                  <a:cs typeface="Calibri" charset="0"/>
                </a:rPr>
              </a:br>
              <a:r>
                <a:rPr lang="de-DE" sz="2000" dirty="0" smtClean="0">
                  <a:latin typeface="Calibri" charset="0"/>
                  <a:ea typeface="Calibri" charset="0"/>
                  <a:cs typeface="Calibri" charset="0"/>
                </a:rPr>
                <a:t>Lern- bzw</a:t>
              </a:r>
              <a:r>
                <a:rPr lang="de-DE" sz="2000" dirty="0">
                  <a:latin typeface="Calibri" charset="0"/>
                  <a:ea typeface="Calibri" charset="0"/>
                  <a:cs typeface="Calibri" charset="0"/>
                </a:rPr>
                <a:t>. Erkundungsphasen</a:t>
              </a:r>
            </a:p>
            <a:p>
              <a:pPr marL="342900" indent="-342900">
                <a:buClr>
                  <a:schemeClr val="tx2"/>
                </a:buClr>
                <a:buFont typeface="Wingdings" charset="2"/>
                <a:buChar char="§"/>
              </a:pPr>
              <a:r>
                <a:rPr lang="de-DE" sz="2000" dirty="0" smtClean="0">
                  <a:latin typeface="Calibri" charset="0"/>
                  <a:ea typeface="Calibri" charset="0"/>
                  <a:cs typeface="Calibri" charset="0"/>
                </a:rPr>
                <a:t>drei </a:t>
              </a:r>
              <a:r>
                <a:rPr lang="de-DE" sz="2000" dirty="0">
                  <a:latin typeface="Calibri" charset="0"/>
                  <a:ea typeface="Calibri" charset="0"/>
                  <a:cs typeface="Calibri" charset="0"/>
                </a:rPr>
                <a:t>Aufgaben und jeweils unterschiedliche Schülerlösungen aus Leistungssituationen (z</a:t>
              </a:r>
              <a:r>
                <a:rPr lang="de-DE" sz="2000" dirty="0" smtClean="0">
                  <a:latin typeface="Calibri" charset="0"/>
                  <a:ea typeface="Calibri" charset="0"/>
                  <a:cs typeface="Calibri" charset="0"/>
                </a:rPr>
                <a:t>. B</a:t>
              </a:r>
              <a:r>
                <a:rPr lang="de-DE" sz="2000" dirty="0">
                  <a:latin typeface="Calibri" charset="0"/>
                  <a:ea typeface="Calibri" charset="0"/>
                  <a:cs typeface="Calibri" charset="0"/>
                </a:rPr>
                <a:t>. Klausur)</a:t>
              </a:r>
            </a:p>
          </p:txBody>
        </p:sp>
        <p:sp>
          <p:nvSpPr>
            <p:cNvPr id="5" name="Textfeld 4"/>
            <p:cNvSpPr txBox="1"/>
            <p:nvPr/>
          </p:nvSpPr>
          <p:spPr>
            <a:xfrm>
              <a:off x="323528" y="3538751"/>
              <a:ext cx="8302312" cy="2400657"/>
            </a:xfrm>
            <a:prstGeom prst="rect">
              <a:avLst/>
            </a:prstGeom>
            <a:noFill/>
          </p:spPr>
          <p:txBody>
            <a:bodyPr wrap="square" rtlCol="0">
              <a:spAutoFit/>
            </a:bodyPr>
            <a:lstStyle/>
            <a:p>
              <a:pPr>
                <a:spcAft>
                  <a:spcPts val="600"/>
                </a:spcAft>
              </a:pPr>
              <a:r>
                <a:rPr lang="de-DE" sz="2000" b="1" dirty="0">
                  <a:latin typeface="Calibri" charset="0"/>
                  <a:ea typeface="Calibri" charset="0"/>
                  <a:cs typeface="Calibri" charset="0"/>
                </a:rPr>
                <a:t>2) Kriterien für gute </a:t>
              </a:r>
              <a:r>
                <a:rPr lang="de-DE" sz="2000" b="1" dirty="0" smtClean="0">
                  <a:latin typeface="Calibri" charset="0"/>
                  <a:ea typeface="Calibri" charset="0"/>
                  <a:cs typeface="Calibri" charset="0"/>
                </a:rPr>
                <a:t>Dokumentationen</a:t>
              </a:r>
              <a:endParaRPr lang="de-DE" sz="2000" b="1" dirty="0">
                <a:latin typeface="Calibri" charset="0"/>
                <a:ea typeface="Calibri" charset="0"/>
                <a:cs typeface="Calibri" charset="0"/>
              </a:endParaRPr>
            </a:p>
            <a:p>
              <a:pPr>
                <a:spcAft>
                  <a:spcPts val="600"/>
                </a:spcAft>
              </a:pPr>
              <a:r>
                <a:rPr lang="de-DE" sz="2000" dirty="0" smtClean="0">
                  <a:latin typeface="Calibri" charset="0"/>
                  <a:ea typeface="Calibri" charset="0"/>
                  <a:cs typeface="Calibri" charset="0"/>
                </a:rPr>
                <a:t>Erarbeiten </a:t>
              </a:r>
              <a:r>
                <a:rPr lang="de-DE" sz="2000" dirty="0">
                  <a:latin typeface="Calibri" charset="0"/>
                  <a:ea typeface="Calibri" charset="0"/>
                  <a:cs typeface="Calibri" charset="0"/>
                </a:rPr>
                <a:t>Sie jeweils drei Kriterien für angemessene Dokumentationen in einer Lernphase und in einer (zentralen) Klausur.</a:t>
              </a:r>
            </a:p>
            <a:p>
              <a:pPr marL="342900" indent="-342900">
                <a:buClr>
                  <a:schemeClr val="tx2"/>
                </a:buClr>
                <a:buFont typeface="Wingdings" charset="2"/>
                <a:buChar char="§"/>
              </a:pPr>
              <a:r>
                <a:rPr lang="de-DE" sz="2000" dirty="0">
                  <a:latin typeface="Calibri" charset="0"/>
                  <a:ea typeface="Calibri" charset="0"/>
                  <a:cs typeface="Calibri" charset="0"/>
                </a:rPr>
                <a:t>Welche Kriterien halten Sie für konsensfähig innerhalb der Fachschaft an Ihrer Schule?</a:t>
              </a:r>
            </a:p>
            <a:p>
              <a:pPr marL="342900" indent="-342900">
                <a:buClr>
                  <a:schemeClr val="tx2"/>
                </a:buClr>
                <a:buFont typeface="Wingdings" charset="2"/>
                <a:buChar char="§"/>
              </a:pPr>
              <a:r>
                <a:rPr lang="de-DE" sz="2000" dirty="0">
                  <a:latin typeface="Calibri" charset="0"/>
                  <a:ea typeface="Calibri" charset="0"/>
                  <a:cs typeface="Calibri" charset="0"/>
                </a:rPr>
                <a:t>Wie vermitteln Sie Kriterien für angemessene Dokumentationen im Unterricht?</a:t>
              </a:r>
            </a:p>
          </p:txBody>
        </p:sp>
      </p:grpSp>
    </p:spTree>
    <p:extLst>
      <p:ext uri="{BB962C8B-B14F-4D97-AF65-F5344CB8AC3E}">
        <p14:creationId xmlns:p14="http://schemas.microsoft.com/office/powerpoint/2010/main" val="126848110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3"/>
          <p:cNvSpPr>
            <a:spLocks noGrp="1"/>
          </p:cNvSpPr>
          <p:nvPr>
            <p:ph type="title"/>
          </p:nvPr>
        </p:nvSpPr>
        <p:spPr/>
        <p:txBody>
          <a:bodyPr>
            <a:noAutofit/>
          </a:bodyPr>
          <a:lstStyle/>
          <a:p>
            <a:r>
              <a:rPr lang="de-DE" sz="2500" dirty="0"/>
              <a:t>Ausblick </a:t>
            </a:r>
            <a:r>
              <a:rPr lang="de-DE" sz="2500" dirty="0" smtClean="0"/>
              <a:t>– </a:t>
            </a:r>
            <a:r>
              <a:rPr lang="de-DE" sz="2500" dirty="0"/>
              <a:t>Baustein 4</a:t>
            </a:r>
          </a:p>
        </p:txBody>
      </p:sp>
      <p:pic>
        <p:nvPicPr>
          <p:cNvPr id="13" name="Bild 12"/>
          <p:cNvPicPr/>
          <p:nvPr/>
        </p:nvPicPr>
        <p:blipFill rotWithShape="1">
          <a:blip r:embed="rId4">
            <a:extLst>
              <a:ext uri="{28A0092B-C50C-407E-A947-70E740481C1C}">
                <a14:useLocalDpi xmlns:a14="http://schemas.microsoft.com/office/drawing/2010/main" val="0"/>
              </a:ext>
            </a:extLst>
          </a:blip>
          <a:srcRect b="26609"/>
          <a:stretch/>
        </p:blipFill>
        <p:spPr bwMode="auto">
          <a:xfrm>
            <a:off x="36004" y="3328536"/>
            <a:ext cx="4535996" cy="915464"/>
          </a:xfrm>
          <a:prstGeom prst="rect">
            <a:avLst/>
          </a:prstGeom>
          <a:noFill/>
          <a:ln>
            <a:noFill/>
          </a:ln>
        </p:spPr>
      </p:pic>
      <p:grpSp>
        <p:nvGrpSpPr>
          <p:cNvPr id="14" name="Gruppierung 13"/>
          <p:cNvGrpSpPr/>
          <p:nvPr/>
        </p:nvGrpSpPr>
        <p:grpSpPr>
          <a:xfrm>
            <a:off x="119224" y="1556792"/>
            <a:ext cx="3228640" cy="1771744"/>
            <a:chOff x="11212" y="1124743"/>
            <a:chExt cx="4848820" cy="3038365"/>
          </a:xfrm>
        </p:grpSpPr>
        <p:graphicFrame>
          <p:nvGraphicFramePr>
            <p:cNvPr id="15" name="Object 2"/>
            <p:cNvGraphicFramePr>
              <a:graphicFrameLocks noChangeAspect="1"/>
            </p:cNvGraphicFramePr>
            <p:nvPr>
              <p:extLst/>
            </p:nvPr>
          </p:nvGraphicFramePr>
          <p:xfrm>
            <a:off x="11212" y="1124743"/>
            <a:ext cx="4848820" cy="3038365"/>
          </p:xfrm>
          <a:graphic>
            <a:graphicData uri="http://schemas.openxmlformats.org/presentationml/2006/ole">
              <mc:AlternateContent xmlns:mc="http://schemas.openxmlformats.org/markup-compatibility/2006">
                <mc:Choice xmlns:v="urn:schemas-microsoft-com:vml" Requires="v">
                  <p:oleObj spid="_x0000_s2120" name="Dokument" r:id="rId5" imgW="9803175" imgH="6653968" progId="Word.Document.12">
                    <p:link updateAutomatic="1"/>
                  </p:oleObj>
                </mc:Choice>
                <mc:Fallback>
                  <p:oleObj name="Dokument" r:id="rId5" imgW="9803175" imgH="6653968" progId="Word.Document.12">
                    <p:link updateAutomatic="1"/>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212" y="1124743"/>
                          <a:ext cx="4848820" cy="3038365"/>
                        </a:xfrm>
                        <a:prstGeom prst="rect">
                          <a:avLst/>
                        </a:prstGeom>
                        <a:solidFill>
                          <a:schemeClr val="bg1"/>
                        </a:solidFill>
                        <a:ln>
                          <a:noFill/>
                        </a:ln>
                        <a:effectLst/>
                        <a:extLst/>
                      </p:spPr>
                    </p:pic>
                  </p:oleObj>
                </mc:Fallback>
              </mc:AlternateContent>
            </a:graphicData>
          </a:graphic>
        </p:graphicFrame>
        <p:sp>
          <p:nvSpPr>
            <p:cNvPr id="16" name="Rechteck 15"/>
            <p:cNvSpPr/>
            <p:nvPr/>
          </p:nvSpPr>
          <p:spPr bwMode="auto">
            <a:xfrm>
              <a:off x="1115616" y="2564904"/>
              <a:ext cx="1800200" cy="144016"/>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grpSp>
      <p:sp>
        <p:nvSpPr>
          <p:cNvPr id="18" name="Textfeld 17"/>
          <p:cNvSpPr txBox="1"/>
          <p:nvPr/>
        </p:nvSpPr>
        <p:spPr>
          <a:xfrm>
            <a:off x="4427984" y="2942361"/>
            <a:ext cx="4752528" cy="1908215"/>
          </a:xfrm>
          <a:prstGeom prst="rect">
            <a:avLst/>
          </a:prstGeom>
          <a:noFill/>
        </p:spPr>
        <p:txBody>
          <a:bodyPr wrap="square" rtlCol="0">
            <a:spAutoFit/>
          </a:bodyPr>
          <a:lstStyle/>
          <a:p>
            <a:r>
              <a:rPr lang="de-DE" sz="2000" dirty="0">
                <a:latin typeface="Calibri" charset="0"/>
                <a:ea typeface="Calibri" charset="0"/>
                <a:cs typeface="Calibri" charset="0"/>
              </a:rPr>
              <a:t>2) Diskussion von Kriterien hinsichtlich</a:t>
            </a:r>
          </a:p>
          <a:p>
            <a:pPr marL="342900" indent="-342900">
              <a:buClr>
                <a:schemeClr val="tx2"/>
              </a:buClr>
              <a:buFont typeface="Wingdings" charset="2"/>
              <a:buChar char="§"/>
            </a:pPr>
            <a:r>
              <a:rPr lang="de-DE" sz="2000" dirty="0">
                <a:latin typeface="Calibri" charset="0"/>
                <a:ea typeface="Calibri" charset="0"/>
                <a:cs typeface="Calibri" charset="0"/>
              </a:rPr>
              <a:t>Dokumentation der Bedienung (Tasten)</a:t>
            </a:r>
          </a:p>
          <a:p>
            <a:pPr marL="342900" indent="-342900">
              <a:buClr>
                <a:schemeClr val="tx2"/>
              </a:buClr>
              <a:buFont typeface="Wingdings" charset="2"/>
              <a:buChar char="§"/>
            </a:pPr>
            <a:r>
              <a:rPr lang="de-DE" sz="2000" dirty="0">
                <a:latin typeface="Calibri" charset="0"/>
                <a:ea typeface="Calibri" charset="0"/>
                <a:cs typeface="Calibri" charset="0"/>
              </a:rPr>
              <a:t>Dokumentation von Werkzeugbefehlen </a:t>
            </a:r>
            <a:r>
              <a:rPr lang="de-DE" sz="2000" i="1" dirty="0">
                <a:latin typeface="Calibri" charset="0"/>
                <a:ea typeface="Calibri" charset="0"/>
                <a:cs typeface="Calibri" charset="0"/>
              </a:rPr>
              <a:t>(</a:t>
            </a:r>
            <a:r>
              <a:rPr lang="de-DE" sz="2000" i="1" dirty="0" err="1">
                <a:latin typeface="Calibri" charset="0"/>
                <a:ea typeface="Calibri" charset="0"/>
                <a:cs typeface="Calibri" charset="0"/>
              </a:rPr>
              <a:t>solve</a:t>
            </a:r>
            <a:r>
              <a:rPr lang="de-DE" sz="2000" i="1" dirty="0">
                <a:latin typeface="Calibri" charset="0"/>
                <a:ea typeface="Calibri" charset="0"/>
                <a:cs typeface="Calibri" charset="0"/>
              </a:rPr>
              <a:t>(f(x)=</a:t>
            </a:r>
            <a:r>
              <a:rPr lang="de-DE" sz="2000" i="1" dirty="0" err="1">
                <a:latin typeface="Calibri" charset="0"/>
                <a:ea typeface="Calibri" charset="0"/>
                <a:cs typeface="Calibri" charset="0"/>
              </a:rPr>
              <a:t>g</a:t>
            </a:r>
            <a:r>
              <a:rPr lang="de-DE" sz="2000" i="1" dirty="0">
                <a:latin typeface="Calibri" charset="0"/>
                <a:ea typeface="Calibri" charset="0"/>
                <a:cs typeface="Calibri" charset="0"/>
              </a:rPr>
              <a:t>(x), x) liefert...)</a:t>
            </a:r>
          </a:p>
          <a:p>
            <a:pPr marL="342900" indent="-342900">
              <a:buClr>
                <a:schemeClr val="tx2"/>
              </a:buClr>
              <a:buFont typeface="Wingdings" charset="2"/>
              <a:buChar char="§"/>
            </a:pPr>
            <a:r>
              <a:rPr lang="de-DE" sz="2000" i="1" dirty="0">
                <a:latin typeface="Calibri" charset="0"/>
                <a:ea typeface="Calibri" charset="0"/>
                <a:cs typeface="Calibri" charset="0"/>
              </a:rPr>
              <a:t>...</a:t>
            </a:r>
          </a:p>
          <a:p>
            <a:pPr marL="342900" indent="-342900">
              <a:buFontTx/>
              <a:buChar char="-"/>
            </a:pPr>
            <a:endParaRPr lang="de-DE" sz="1800" i="1" dirty="0">
              <a:latin typeface="+mn-lt"/>
            </a:endParaRPr>
          </a:p>
        </p:txBody>
      </p:sp>
      <p:sp>
        <p:nvSpPr>
          <p:cNvPr id="19" name="Textfeld 18"/>
          <p:cNvSpPr txBox="1"/>
          <p:nvPr/>
        </p:nvSpPr>
        <p:spPr>
          <a:xfrm>
            <a:off x="4427984" y="2222281"/>
            <a:ext cx="4483040" cy="707886"/>
          </a:xfrm>
          <a:prstGeom prst="rect">
            <a:avLst/>
          </a:prstGeom>
          <a:noFill/>
        </p:spPr>
        <p:txBody>
          <a:bodyPr wrap="square" rtlCol="0">
            <a:spAutoFit/>
          </a:bodyPr>
          <a:lstStyle/>
          <a:p>
            <a:r>
              <a:rPr lang="de-DE" sz="2000" dirty="0">
                <a:latin typeface="Calibri" charset="0"/>
                <a:ea typeface="Calibri" charset="0"/>
                <a:cs typeface="Calibri" charset="0"/>
              </a:rPr>
              <a:t>1) Welche Aspekte der Dokumentation sind gut gelungen, welche fehlen Ihnen?</a:t>
            </a:r>
          </a:p>
        </p:txBody>
      </p:sp>
      <p:sp>
        <p:nvSpPr>
          <p:cNvPr id="23" name="Abgerundetes Rechteck 22"/>
          <p:cNvSpPr/>
          <p:nvPr/>
        </p:nvSpPr>
        <p:spPr bwMode="auto">
          <a:xfrm>
            <a:off x="4499992" y="1709381"/>
            <a:ext cx="3312368" cy="495483"/>
          </a:xfrm>
          <a:prstGeom prst="roundRect">
            <a:avLst/>
          </a:prstGeom>
          <a:solidFill>
            <a:schemeClr val="accent1">
              <a:alpha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de-DE" sz="2000" b="1" dirty="0">
                <a:solidFill>
                  <a:prstClr val="black"/>
                </a:solidFill>
                <a:latin typeface="Calibri"/>
                <a:cs typeface="Calibri"/>
                <a:sym typeface="Wingdings"/>
              </a:rPr>
              <a:t>Erfahrungsaustausch</a:t>
            </a:r>
            <a:endParaRPr lang="de-DE" sz="2000" b="1" dirty="0">
              <a:solidFill>
                <a:schemeClr val="accent2"/>
              </a:solidFill>
              <a:latin typeface="Calibri"/>
              <a:cs typeface="Calibri"/>
            </a:endParaRPr>
          </a:p>
        </p:txBody>
      </p:sp>
      <p:grpSp>
        <p:nvGrpSpPr>
          <p:cNvPr id="3" name="Gruppierung 2"/>
          <p:cNvGrpSpPr/>
          <p:nvPr/>
        </p:nvGrpSpPr>
        <p:grpSpPr>
          <a:xfrm>
            <a:off x="-216532" y="4437112"/>
            <a:ext cx="4752528" cy="1632967"/>
            <a:chOff x="-216532" y="4437112"/>
            <a:chExt cx="4752528" cy="1632967"/>
          </a:xfrm>
        </p:grpSpPr>
        <p:sp>
          <p:nvSpPr>
            <p:cNvPr id="22" name="Rechteck 21"/>
            <p:cNvSpPr/>
            <p:nvPr/>
          </p:nvSpPr>
          <p:spPr bwMode="auto">
            <a:xfrm>
              <a:off x="-216532" y="4437112"/>
              <a:ext cx="4606945" cy="1414314"/>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indent="-342900" algn="ctr">
                <a:buFont typeface="Arial" charset="0"/>
                <a:buChar char="•"/>
              </a:pPr>
              <a:endParaRPr lang="en-GB" sz="2000" dirty="0">
                <a:latin typeface="Calibri" panose="020F0502020204030204" pitchFamily="34" charset="0"/>
              </a:endParaRPr>
            </a:p>
          </p:txBody>
        </p:sp>
        <p:sp>
          <p:nvSpPr>
            <p:cNvPr id="2" name="Textfeld 1"/>
            <p:cNvSpPr txBox="1"/>
            <p:nvPr/>
          </p:nvSpPr>
          <p:spPr>
            <a:xfrm>
              <a:off x="33184" y="4438863"/>
              <a:ext cx="4502812" cy="1631216"/>
            </a:xfrm>
            <a:prstGeom prst="rect">
              <a:avLst/>
            </a:prstGeom>
            <a:noFill/>
          </p:spPr>
          <p:txBody>
            <a:bodyPr wrap="square" rtlCol="0">
              <a:spAutoFit/>
            </a:bodyPr>
            <a:lstStyle/>
            <a:p>
              <a:r>
                <a:rPr lang="de-DE" sz="2000" u="sng" dirty="0">
                  <a:latin typeface="Calibri" charset="0"/>
                  <a:ea typeface="Calibri" charset="0"/>
                  <a:cs typeface="Calibri" charset="0"/>
                </a:rPr>
                <a:t>Aufgabe</a:t>
              </a:r>
              <a:r>
                <a:rPr lang="de-DE" sz="2000" dirty="0">
                  <a:latin typeface="Calibri" charset="0"/>
                  <a:ea typeface="Calibri" charset="0"/>
                  <a:cs typeface="Calibri" charset="0"/>
                </a:rPr>
                <a:t>: Die Werte eines Populationswachstums sind gegeben. </a:t>
              </a:r>
            </a:p>
            <a:p>
              <a:r>
                <a:rPr lang="de-DE" sz="2000" b="1" dirty="0">
                  <a:latin typeface="Calibri" charset="0"/>
                  <a:ea typeface="Calibri" charset="0"/>
                  <a:cs typeface="Calibri" charset="0"/>
                </a:rPr>
                <a:t>Ermitteln Sie eine Regressionsfunktion und beschreiben Sie ihr Vorgehen. </a:t>
              </a:r>
            </a:p>
            <a:p>
              <a:endParaRPr lang="de-DE" sz="2000" dirty="0">
                <a:latin typeface="Calibri" panose="020F0502020204030204" pitchFamily="34" charset="0"/>
              </a:endParaRPr>
            </a:p>
          </p:txBody>
        </p:sp>
      </p:grpSp>
    </p:spTree>
    <p:extLst>
      <p:ext uri="{BB962C8B-B14F-4D97-AF65-F5344CB8AC3E}">
        <p14:creationId xmlns:p14="http://schemas.microsoft.com/office/powerpoint/2010/main" val="9845912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Inhaltsplatzhalter 4"/>
          <p:cNvSpPr>
            <a:spLocks noGrp="1"/>
          </p:cNvSpPr>
          <p:nvPr>
            <p:ph idx="17"/>
          </p:nvPr>
        </p:nvSpPr>
        <p:spPr>
          <a:xfrm>
            <a:off x="321066" y="980728"/>
            <a:ext cx="8427398" cy="288032"/>
          </a:xfrm>
          <a:prstGeom prst="rect">
            <a:avLst/>
          </a:prstGeom>
        </p:spPr>
        <p:txBody>
          <a:bodyPr/>
          <a:lstStyle/>
          <a:p>
            <a:pPr marL="0" indent="0">
              <a:buNone/>
            </a:pPr>
            <a:r>
              <a:rPr lang="de-DE" sz="1800" b="1" dirty="0" smtClean="0">
                <a:solidFill>
                  <a:schemeClr val="accent2"/>
                </a:solidFill>
              </a:rPr>
              <a:t>Diese Folie gehört mit zum Material und darf nicht entfernt werden.</a:t>
            </a:r>
            <a:endParaRPr lang="de-DE" sz="1800" b="1" dirty="0">
              <a:solidFill>
                <a:schemeClr val="accent2"/>
              </a:solidFill>
            </a:endParaRPr>
          </a:p>
        </p:txBody>
      </p:sp>
      <p:sp>
        <p:nvSpPr>
          <p:cNvPr id="5" name="Titel 4"/>
          <p:cNvSpPr>
            <a:spLocks noGrp="1"/>
          </p:cNvSpPr>
          <p:nvPr>
            <p:ph type="title"/>
          </p:nvPr>
        </p:nvSpPr>
        <p:spPr/>
        <p:txBody>
          <a:bodyPr>
            <a:normAutofit fontScale="90000"/>
          </a:bodyPr>
          <a:lstStyle/>
          <a:p>
            <a:r>
              <a:rPr lang="de-DE" dirty="0"/>
              <a:t>Hinweise zu den </a:t>
            </a:r>
            <a:r>
              <a:rPr lang="de-DE" dirty="0" smtClean="0"/>
              <a:t>Lizenzbedingungen</a:t>
            </a:r>
            <a:endParaRPr lang="de-DE" dirty="0"/>
          </a:p>
        </p:txBody>
      </p:sp>
      <p:sp>
        <p:nvSpPr>
          <p:cNvPr id="13" name="Inhaltsplatzhalter 2"/>
          <p:cNvSpPr>
            <a:spLocks noGrp="1"/>
          </p:cNvSpPr>
          <p:nvPr>
            <p:ph idx="1"/>
          </p:nvPr>
        </p:nvSpPr>
        <p:spPr>
          <a:xfrm>
            <a:off x="323528" y="1298200"/>
            <a:ext cx="8424936" cy="5011120"/>
          </a:xfrm>
        </p:spPr>
        <p:txBody>
          <a:bodyPr>
            <a:noAutofit/>
          </a:bodyPr>
          <a:lstStyle/>
          <a:p>
            <a:pPr marL="285750" indent="-285750"/>
            <a:r>
              <a:rPr lang="de-DE" sz="1800" dirty="0" smtClean="0"/>
              <a:t>Dieses Material wurde für das Deutsche Zentrum für Lehrerbildung Mathematik (DZLM) konzipiert und kann, soweit nicht anderweitig gekennzeichnet, unter der </a:t>
            </a:r>
            <a:r>
              <a:rPr lang="de-DE" sz="1800" dirty="0">
                <a:solidFill>
                  <a:schemeClr val="tx2"/>
                </a:solidFill>
                <a:hlinkClick r:id="rId3"/>
              </a:rPr>
              <a:t>Creative Commons Lizenz Namensnennung – Weitergabe unter gleichen Bedingungen 4.0 International </a:t>
            </a:r>
            <a:r>
              <a:rPr lang="de-DE" sz="1800" dirty="0" smtClean="0"/>
              <a:t>weiterverwendet werden. Das </a:t>
            </a:r>
            <a:r>
              <a:rPr lang="de-DE" sz="1800" dirty="0"/>
              <a:t>bedeutet insbesondere: Alle Folien und Materialien können für Zwecke der Aus- und Fortbildung gerne genutzt werden – unter der Voraussetzung, dass immer die Quellenhinweise aufgeführt bleiben. </a:t>
            </a:r>
            <a:endParaRPr lang="de-DE" sz="1800" dirty="0" smtClean="0"/>
          </a:p>
          <a:p>
            <a:pPr marL="285750" indent="-285750"/>
            <a:r>
              <a:rPr lang="de-DE" sz="1800" dirty="0"/>
              <a:t>An der Erstellung des Materials haben die folgenden Personen </a:t>
            </a:r>
            <a:r>
              <a:rPr lang="de-DE" sz="1800" dirty="0" smtClean="0"/>
              <a:t>an der Universität </a:t>
            </a:r>
            <a:r>
              <a:rPr lang="de-DE" sz="1800" dirty="0"/>
              <a:t>Duisburg-Essen mitgewirkt: Prof. Dr. Bärbel Barzel, M. Sc. Marcel Klinger, Dipl.-Math. Daniel </a:t>
            </a:r>
            <a:r>
              <a:rPr lang="de-DE" sz="1800" dirty="0" err="1"/>
              <a:t>Thurm</a:t>
            </a:r>
            <a:r>
              <a:rPr lang="de-DE" sz="1800" dirty="0"/>
              <a:t>, Joyce Peters-</a:t>
            </a:r>
            <a:r>
              <a:rPr lang="de-DE" sz="1800" dirty="0" err="1"/>
              <a:t>Dasdemir</a:t>
            </a:r>
            <a:r>
              <a:rPr lang="de-DE" sz="1800" dirty="0"/>
              <a:t>, Oliver Wagener </a:t>
            </a:r>
            <a:endParaRPr lang="de-DE" sz="1800" dirty="0" smtClean="0"/>
          </a:p>
          <a:p>
            <a:pPr marL="285750" indent="-285750"/>
            <a:r>
              <a:rPr lang="de-DE" sz="1800" dirty="0" smtClean="0"/>
              <a:t>Das </a:t>
            </a:r>
            <a:r>
              <a:rPr lang="de-DE" sz="1800" dirty="0"/>
              <a:t>Modul entstand als Überarbeitung des Materials aus dem Projekt „GTR NRW“ (neben den oben genannten Autoren unter Mitarbeit von Prof. Dr. Andreas </a:t>
            </a:r>
            <a:r>
              <a:rPr lang="de-DE" sz="1800" dirty="0" err="1"/>
              <a:t>Büchter</a:t>
            </a:r>
            <a:r>
              <a:rPr lang="de-DE" sz="1800" dirty="0"/>
              <a:t> | Uni Duisburg-Essen, Michael Casper, Prof. Dr. Gilbert </a:t>
            </a:r>
            <a:r>
              <a:rPr lang="de-DE" sz="1800" dirty="0" err="1"/>
              <a:t>Greefrath</a:t>
            </a:r>
            <a:r>
              <a:rPr lang="de-DE" sz="1800" dirty="0"/>
              <a:t>| Uni Münster, Dr. Heinz </a:t>
            </a:r>
            <a:r>
              <a:rPr lang="de-DE" sz="1800" dirty="0" err="1"/>
              <a:t>Laakmann</a:t>
            </a:r>
            <a:r>
              <a:rPr lang="de-DE" sz="1800" dirty="0"/>
              <a:t>, Prof. Dr. Florian Schacht, Hannes Stoppel, Dr. Carsten Tietz). </a:t>
            </a:r>
          </a:p>
          <a:p>
            <a:pPr marL="285750" indent="-285750"/>
            <a:r>
              <a:rPr lang="de-DE" sz="1800" dirty="0"/>
              <a:t>Bildnachweise und Zitatquellen </a:t>
            </a:r>
            <a:r>
              <a:rPr lang="de-DE" sz="1800" dirty="0" smtClean="0"/>
              <a:t>finden Sie auf den jeweiligen Folien bzw. Zusatzmaterialien.</a:t>
            </a:r>
          </a:p>
          <a:p>
            <a:pPr marL="285750" indent="-285750"/>
            <a:r>
              <a:rPr lang="de-DE" sz="1800" dirty="0" smtClean="0"/>
              <a:t>Weitere Hinweise und Informationen zum DZLM finden Sie unter </a:t>
            </a:r>
            <a:r>
              <a:rPr lang="de-DE" sz="1800" dirty="0" smtClean="0">
                <a:hlinkClick r:id="rId4"/>
              </a:rPr>
              <a:t>dzlm.de</a:t>
            </a:r>
            <a:r>
              <a:rPr lang="de-DE" sz="1800" dirty="0" smtClean="0"/>
              <a:t>.</a:t>
            </a:r>
          </a:p>
        </p:txBody>
      </p:sp>
      <p:sp>
        <p:nvSpPr>
          <p:cNvPr id="12" name="Titel 1"/>
          <p:cNvSpPr txBox="1">
            <a:spLocks/>
          </p:cNvSpPr>
          <p:nvPr/>
        </p:nvSpPr>
        <p:spPr>
          <a:xfrm>
            <a:off x="323528" y="417587"/>
            <a:ext cx="8424936" cy="490861"/>
          </a:xfrm>
          <a:prstGeom prst="rect">
            <a:avLst/>
          </a:prstGeom>
        </p:spPr>
        <p:txBody>
          <a:bodyPr vert="horz" lIns="91440" tIns="45720" rIns="91440" bIns="45720" rtlCol="0" anchor="ctr">
            <a:normAutofit fontScale="97500" lnSpcReduction="100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2800" b="1" i="0" u="none" strike="noStrike" kern="0" cap="none" spc="0" normalizeH="0" baseline="0" noProof="0" dirty="0">
              <a:ln>
                <a:noFill/>
              </a:ln>
              <a:solidFill>
                <a:srgbClr val="327A86"/>
              </a:solidFill>
              <a:effectLst/>
              <a:uLnTx/>
              <a:uFillTx/>
              <a:latin typeface="Calibri"/>
              <a:ea typeface="ＭＳ Ｐゴシック"/>
              <a:cs typeface="Calibri"/>
            </a:endParaRPr>
          </a:p>
        </p:txBody>
      </p:sp>
      <p:pic>
        <p:nvPicPr>
          <p:cNvPr id="7" name="Grafik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68344" y="476672"/>
            <a:ext cx="1224136" cy="441491"/>
          </a:xfrm>
          <a:prstGeom prst="rect">
            <a:avLst/>
          </a:prstGeom>
        </p:spPr>
      </p:pic>
    </p:spTree>
    <p:extLst>
      <p:ext uri="{BB962C8B-B14F-4D97-AF65-F5344CB8AC3E}">
        <p14:creationId xmlns:p14="http://schemas.microsoft.com/office/powerpoint/2010/main" val="881596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5"/>
          <p:cNvPicPr>
            <a:picLocks noChangeAspect="1" noChangeArrowheads="1"/>
          </p:cNvPicPr>
          <p:nvPr/>
        </p:nvPicPr>
        <p:blipFill>
          <a:blip r:embed="rId3">
            <a:extLst>
              <a:ext uri="{28A0092B-C50C-407E-A947-70E740481C1C}">
                <a14:useLocalDpi xmlns:a14="http://schemas.microsoft.com/office/drawing/2010/main" val="0"/>
              </a:ext>
            </a:extLst>
          </a:blip>
          <a:srcRect l="32433" t="22603" r="7428" b="12453"/>
          <a:stretch>
            <a:fillRect/>
          </a:stretch>
        </p:blipFill>
        <p:spPr bwMode="auto">
          <a:xfrm rot="20979515">
            <a:off x="193374" y="4624309"/>
            <a:ext cx="2312987" cy="15621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pic>
      <p:sp>
        <p:nvSpPr>
          <p:cNvPr id="4" name="Text Box 5"/>
          <p:cNvSpPr txBox="1">
            <a:spLocks noChangeArrowheads="1"/>
          </p:cNvSpPr>
          <p:nvPr/>
        </p:nvSpPr>
        <p:spPr bwMode="auto">
          <a:xfrm>
            <a:off x="1835696" y="1676458"/>
            <a:ext cx="1618953"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Arial" charset="0"/>
                <a:ea typeface="ＭＳ Ｐゴシック" charset="0"/>
              </a:defRPr>
            </a:lvl1pPr>
            <a:lvl2pPr>
              <a:defRPr sz="28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000">
                <a:solidFill>
                  <a:schemeClr val="tx1"/>
                </a:solidFill>
                <a:latin typeface="Arial" charset="0"/>
                <a:ea typeface="ＭＳ Ｐゴシック" charset="0"/>
              </a:defRPr>
            </a:lvl4pPr>
            <a:lvl5pPr>
              <a:defRPr sz="2000">
                <a:solidFill>
                  <a:schemeClr val="tx1"/>
                </a:solidFill>
                <a:latin typeface="Arial" charset="0"/>
                <a:ea typeface="ＭＳ Ｐゴシック" charset="0"/>
              </a:defRPr>
            </a:lvl5pPr>
            <a:lvl6pPr eaLnBrk="0" fontAlgn="base" hangingPunct="0">
              <a:spcAft>
                <a:spcPct val="0"/>
              </a:spcAft>
              <a:buFont typeface="Arial" charset="0"/>
              <a:buChar char="»"/>
              <a:defRPr sz="2000">
                <a:solidFill>
                  <a:schemeClr val="tx1"/>
                </a:solidFill>
                <a:latin typeface="Arial" charset="0"/>
                <a:ea typeface="ＭＳ Ｐゴシック" charset="0"/>
              </a:defRPr>
            </a:lvl6pPr>
            <a:lvl7pPr eaLnBrk="0" fontAlgn="base" hangingPunct="0">
              <a:spcAft>
                <a:spcPct val="0"/>
              </a:spcAft>
              <a:buFont typeface="Arial" charset="0"/>
              <a:buChar char="»"/>
              <a:defRPr sz="2000">
                <a:solidFill>
                  <a:schemeClr val="tx1"/>
                </a:solidFill>
                <a:latin typeface="Arial" charset="0"/>
                <a:ea typeface="ＭＳ Ｐゴシック" charset="0"/>
              </a:defRPr>
            </a:lvl7pPr>
            <a:lvl8pPr eaLnBrk="0" fontAlgn="base" hangingPunct="0">
              <a:spcAft>
                <a:spcPct val="0"/>
              </a:spcAft>
              <a:buFont typeface="Arial" charset="0"/>
              <a:buChar char="»"/>
              <a:defRPr sz="2000">
                <a:solidFill>
                  <a:schemeClr val="tx1"/>
                </a:solidFill>
                <a:latin typeface="Arial" charset="0"/>
                <a:ea typeface="ＭＳ Ｐゴシック" charset="0"/>
              </a:defRPr>
            </a:lvl8pPr>
            <a:lvl9pPr eaLnBrk="0" fontAlgn="base" hangingPunct="0">
              <a:spcAft>
                <a:spcPct val="0"/>
              </a:spcAft>
              <a:buFont typeface="Arial" charset="0"/>
              <a:buChar char="»"/>
              <a:defRPr sz="2000">
                <a:solidFill>
                  <a:schemeClr val="tx1"/>
                </a:solidFill>
                <a:latin typeface="Arial" charset="0"/>
                <a:ea typeface="ＭＳ Ｐゴシック" charset="0"/>
              </a:defRPr>
            </a:lvl9pPr>
          </a:lstStyle>
          <a:p>
            <a:r>
              <a:rPr lang="de-DE" sz="2400" b="1">
                <a:latin typeface="Calibri" charset="0"/>
                <a:cs typeface="Calibri" charset="0"/>
              </a:rPr>
              <a:t>Werkzeuge</a:t>
            </a:r>
          </a:p>
        </p:txBody>
      </p:sp>
      <p:sp>
        <p:nvSpPr>
          <p:cNvPr id="5" name="Text Box 6"/>
          <p:cNvSpPr txBox="1">
            <a:spLocks noChangeArrowheads="1"/>
          </p:cNvSpPr>
          <p:nvPr/>
        </p:nvSpPr>
        <p:spPr bwMode="auto">
          <a:xfrm>
            <a:off x="4932040" y="1676458"/>
            <a:ext cx="2422208"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Arial" charset="0"/>
                <a:ea typeface="ＭＳ Ｐゴシック" charset="0"/>
              </a:defRPr>
            </a:lvl1pPr>
            <a:lvl2pPr>
              <a:defRPr sz="28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000">
                <a:solidFill>
                  <a:schemeClr val="tx1"/>
                </a:solidFill>
                <a:latin typeface="Arial" charset="0"/>
                <a:ea typeface="ＭＳ Ｐゴシック" charset="0"/>
              </a:defRPr>
            </a:lvl4pPr>
            <a:lvl5pPr>
              <a:defRPr sz="2000">
                <a:solidFill>
                  <a:schemeClr val="tx1"/>
                </a:solidFill>
                <a:latin typeface="Arial" charset="0"/>
                <a:ea typeface="ＭＳ Ｐゴシック" charset="0"/>
              </a:defRPr>
            </a:lvl5pPr>
            <a:lvl6pPr eaLnBrk="0" fontAlgn="base" hangingPunct="0">
              <a:spcAft>
                <a:spcPct val="0"/>
              </a:spcAft>
              <a:buFont typeface="Arial" charset="0"/>
              <a:buChar char="»"/>
              <a:defRPr sz="2000">
                <a:solidFill>
                  <a:schemeClr val="tx1"/>
                </a:solidFill>
                <a:latin typeface="Arial" charset="0"/>
                <a:ea typeface="ＭＳ Ｐゴシック" charset="0"/>
              </a:defRPr>
            </a:lvl6pPr>
            <a:lvl7pPr eaLnBrk="0" fontAlgn="base" hangingPunct="0">
              <a:spcAft>
                <a:spcPct val="0"/>
              </a:spcAft>
              <a:buFont typeface="Arial" charset="0"/>
              <a:buChar char="»"/>
              <a:defRPr sz="2000">
                <a:solidFill>
                  <a:schemeClr val="tx1"/>
                </a:solidFill>
                <a:latin typeface="Arial" charset="0"/>
                <a:ea typeface="ＭＳ Ｐゴシック" charset="0"/>
              </a:defRPr>
            </a:lvl7pPr>
            <a:lvl8pPr eaLnBrk="0" fontAlgn="base" hangingPunct="0">
              <a:spcAft>
                <a:spcPct val="0"/>
              </a:spcAft>
              <a:buFont typeface="Arial" charset="0"/>
              <a:buChar char="»"/>
              <a:defRPr sz="2000">
                <a:solidFill>
                  <a:schemeClr val="tx1"/>
                </a:solidFill>
                <a:latin typeface="Arial" charset="0"/>
                <a:ea typeface="ＭＳ Ｐゴシック" charset="0"/>
              </a:defRPr>
            </a:lvl8pPr>
            <a:lvl9pPr eaLnBrk="0" fontAlgn="base" hangingPunct="0">
              <a:spcAft>
                <a:spcPct val="0"/>
              </a:spcAft>
              <a:buFont typeface="Arial" charset="0"/>
              <a:buChar char="»"/>
              <a:defRPr sz="2000">
                <a:solidFill>
                  <a:schemeClr val="tx1"/>
                </a:solidFill>
                <a:latin typeface="Arial" charset="0"/>
                <a:ea typeface="ＭＳ Ｐゴシック" charset="0"/>
              </a:defRPr>
            </a:lvl9pPr>
          </a:lstStyle>
          <a:p>
            <a:r>
              <a:rPr lang="de-DE" sz="2400" b="1" dirty="0">
                <a:latin typeface="Calibri" charset="0"/>
                <a:cs typeface="Calibri" charset="0"/>
              </a:rPr>
              <a:t>Lernumgebungen</a:t>
            </a:r>
          </a:p>
        </p:txBody>
      </p:sp>
      <p:sp>
        <p:nvSpPr>
          <p:cNvPr id="6" name="Rechteck 5"/>
          <p:cNvSpPr>
            <a:spLocks noChangeArrowheads="1"/>
          </p:cNvSpPr>
          <p:nvPr/>
        </p:nvSpPr>
        <p:spPr bwMode="auto">
          <a:xfrm>
            <a:off x="4568825" y="2108258"/>
            <a:ext cx="3898900" cy="13234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de-DE" sz="2000" dirty="0">
                <a:solidFill>
                  <a:srgbClr val="000000"/>
                </a:solidFill>
                <a:latin typeface="Calibri" charset="0"/>
                <a:cs typeface="Calibri" charset="0"/>
              </a:rPr>
              <a:t>...verfolgen ein bestimmtes fachliches Ziel in einem Themenbereich.</a:t>
            </a:r>
          </a:p>
          <a:p>
            <a:r>
              <a:rPr lang="de-DE" sz="2000" dirty="0">
                <a:solidFill>
                  <a:srgbClr val="000000"/>
                </a:solidFill>
                <a:latin typeface="Calibri" charset="0"/>
                <a:cs typeface="Calibri" charset="0"/>
              </a:rPr>
              <a:t>(Applets, Interaktive AB, Internet)  </a:t>
            </a:r>
          </a:p>
        </p:txBody>
      </p:sp>
      <p:sp>
        <p:nvSpPr>
          <p:cNvPr id="7" name="Rechteck 6"/>
          <p:cNvSpPr>
            <a:spLocks noChangeArrowheads="1"/>
          </p:cNvSpPr>
          <p:nvPr/>
        </p:nvSpPr>
        <p:spPr bwMode="auto">
          <a:xfrm>
            <a:off x="1046164" y="2086031"/>
            <a:ext cx="3811587" cy="1016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de-DE" sz="2000" dirty="0">
                <a:solidFill>
                  <a:srgbClr val="000000"/>
                </a:solidFill>
                <a:latin typeface="Calibri" charset="0"/>
                <a:cs typeface="Calibri" charset="0"/>
              </a:rPr>
              <a:t>…sind universell einsetzbare Hilfsmittel zur Bearbeitung einer breiten Klasse von Problemen.</a:t>
            </a:r>
          </a:p>
        </p:txBody>
      </p:sp>
      <p:sp>
        <p:nvSpPr>
          <p:cNvPr id="8" name="Rechteck 7"/>
          <p:cNvSpPr>
            <a:spLocks noChangeArrowheads="1"/>
          </p:cNvSpPr>
          <p:nvPr/>
        </p:nvSpPr>
        <p:spPr bwMode="auto">
          <a:xfrm>
            <a:off x="869950" y="3043295"/>
            <a:ext cx="3589338" cy="3460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nSpc>
                <a:spcPct val="80000"/>
              </a:lnSpc>
              <a:buClr>
                <a:srgbClr val="00858F"/>
              </a:buClr>
            </a:pPr>
            <a:r>
              <a:rPr lang="de-DE" sz="2000">
                <a:latin typeface="Calibri" charset="0"/>
                <a:cs typeface="Calibri" charset="0"/>
              </a:rPr>
              <a:t>  (TK, DGS, CAS, …)</a:t>
            </a:r>
          </a:p>
        </p:txBody>
      </p:sp>
      <p:sp>
        <p:nvSpPr>
          <p:cNvPr id="9" name="Rechteck 8"/>
          <p:cNvSpPr/>
          <p:nvPr/>
        </p:nvSpPr>
        <p:spPr>
          <a:xfrm>
            <a:off x="1960083" y="3982926"/>
            <a:ext cx="5348221" cy="707886"/>
          </a:xfrm>
          <a:prstGeom prst="rect">
            <a:avLst/>
          </a:prstGeom>
        </p:spPr>
        <p:txBody>
          <a:bodyPr wrap="square">
            <a:spAutoFit/>
          </a:bodyPr>
          <a:lstStyle/>
          <a:p>
            <a:r>
              <a:rPr lang="de-DE" sz="2000" b="1" dirty="0">
                <a:latin typeface="Calibri" charset="0"/>
                <a:cs typeface="Calibri" charset="0"/>
              </a:rPr>
              <a:t>In Werkzeuge „eingebettete</a:t>
            </a:r>
            <a:r>
              <a:rPr lang="ja-JP" altLang="de-DE" sz="2000" b="1" dirty="0">
                <a:latin typeface="Calibri" charset="0"/>
                <a:cs typeface="Calibri" charset="0"/>
              </a:rPr>
              <a:t>“</a:t>
            </a:r>
            <a:r>
              <a:rPr lang="de-DE" sz="2000" b="1" dirty="0">
                <a:latin typeface="Calibri" charset="0"/>
                <a:cs typeface="Calibri" charset="0"/>
              </a:rPr>
              <a:t> Lernumgebungen</a:t>
            </a:r>
          </a:p>
          <a:p>
            <a:pPr lvl="1"/>
            <a:r>
              <a:rPr lang="de-DE" sz="2000" dirty="0">
                <a:latin typeface="Calibri" charset="0"/>
                <a:cs typeface="Calibri" charset="0"/>
              </a:rPr>
              <a:t>Applets, interaktive Arbeitsblätter, ...</a:t>
            </a:r>
          </a:p>
        </p:txBody>
      </p:sp>
      <p:sp>
        <p:nvSpPr>
          <p:cNvPr id="10" name="Geschweifte Klammer rechts 9"/>
          <p:cNvSpPr/>
          <p:nvPr/>
        </p:nvSpPr>
        <p:spPr>
          <a:xfrm rot="5400000">
            <a:off x="4368006" y="-216638"/>
            <a:ext cx="325438" cy="7423150"/>
          </a:xfrm>
          <a:prstGeom prst="rightBrace">
            <a:avLst>
              <a:gd name="adj1" fmla="val 145232"/>
              <a:gd name="adj2" fmla="val 50000"/>
            </a:avLst>
          </a:prstGeom>
          <a:ln>
            <a:solidFill>
              <a:srgbClr val="299493"/>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de-DE"/>
          </a:p>
        </p:txBody>
      </p:sp>
      <p:pic>
        <p:nvPicPr>
          <p:cNvPr id="11" name="Inhaltsplatzhalter 3" descr="Punktspiegelung.gif"/>
          <p:cNvPicPr>
            <a:picLocks noChangeAspect="1"/>
          </p:cNvPicPr>
          <p:nvPr/>
        </p:nvPicPr>
        <p:blipFill>
          <a:blip r:embed="rId4">
            <a:extLst>
              <a:ext uri="{28A0092B-C50C-407E-A947-70E740481C1C}">
                <a14:useLocalDpi xmlns:a14="http://schemas.microsoft.com/office/drawing/2010/main" val="0"/>
              </a:ext>
            </a:extLst>
          </a:blip>
          <a:srcRect t="3600" b="3600"/>
          <a:stretch>
            <a:fillRect/>
          </a:stretch>
        </p:blipFill>
        <p:spPr bwMode="auto">
          <a:xfrm rot="634034">
            <a:off x="6483916" y="4712714"/>
            <a:ext cx="2027238" cy="1204912"/>
          </a:xfrm>
          <a:prstGeom prst="rect">
            <a:avLst/>
          </a:prstGeom>
          <a:noFill/>
          <a:ln w="9525">
            <a:solidFill>
              <a:srgbClr val="00858F"/>
            </a:solidFill>
            <a:miter lim="800000"/>
            <a:headEnd/>
            <a:tailEnd/>
          </a:ln>
          <a:extLst>
            <a:ext uri="{909E8E84-426E-40dd-AFC4-6F175D3DCCD1}">
              <a14:hiddenFill xmlns="" xmlns:a14="http://schemas.microsoft.com/office/drawing/2010/main">
                <a:solidFill>
                  <a:srgbClr val="FFFFFF"/>
                </a:solidFill>
              </a14:hiddenFill>
            </a:ext>
          </a:extLst>
        </p:spPr>
      </p:pic>
      <p:pic>
        <p:nvPicPr>
          <p:cNvPr id="12" name="Picture 23"/>
          <p:cNvPicPr>
            <a:picLocks noChangeAspect="1" noChangeArrowheads="1"/>
          </p:cNvPicPr>
          <p:nvPr/>
        </p:nvPicPr>
        <p:blipFill>
          <a:blip r:embed="rId5">
            <a:extLst>
              <a:ext uri="{28A0092B-C50C-407E-A947-70E740481C1C}">
                <a14:useLocalDpi xmlns:a14="http://schemas.microsoft.com/office/drawing/2010/main" val="0"/>
              </a:ext>
            </a:extLst>
          </a:blip>
          <a:srcRect l="29585" r="20163"/>
          <a:stretch>
            <a:fillRect/>
          </a:stretch>
        </p:blipFill>
        <p:spPr bwMode="auto">
          <a:xfrm rot="20823546">
            <a:off x="379414" y="1752656"/>
            <a:ext cx="646112" cy="1079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 name="Picture 6"/>
          <p:cNvPicPr>
            <a:picLocks noChangeAspect="1" noChangeArrowheads="1"/>
          </p:cNvPicPr>
          <p:nvPr/>
        </p:nvPicPr>
        <p:blipFill>
          <a:blip r:embed="rId6">
            <a:extLst>
              <a:ext uri="{28A0092B-C50C-407E-A947-70E740481C1C}">
                <a14:useLocalDpi xmlns:a14="http://schemas.microsoft.com/office/drawing/2010/main" val="0"/>
              </a:ext>
            </a:extLst>
          </a:blip>
          <a:srcRect r="12354" b="11610"/>
          <a:stretch>
            <a:fillRect/>
          </a:stretch>
        </p:blipFill>
        <p:spPr bwMode="auto">
          <a:xfrm rot="1097588">
            <a:off x="7672264" y="1957909"/>
            <a:ext cx="1295400" cy="9794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p:txBody>
          <a:bodyPr>
            <a:normAutofit fontScale="90000"/>
          </a:bodyPr>
          <a:lstStyle/>
          <a:p>
            <a:r>
              <a:rPr lang="de-DE" dirty="0"/>
              <a:t>Digitale Werkzeuge</a:t>
            </a:r>
          </a:p>
        </p:txBody>
      </p:sp>
      <p:sp>
        <p:nvSpPr>
          <p:cNvPr id="17" name="Rechteck 16"/>
          <p:cNvSpPr/>
          <p:nvPr/>
        </p:nvSpPr>
        <p:spPr>
          <a:xfrm>
            <a:off x="3159494" y="476672"/>
            <a:ext cx="5906105" cy="707886"/>
          </a:xfrm>
          <a:prstGeom prst="rect">
            <a:avLst/>
          </a:prstGeom>
          <a:ln w="25400">
            <a:solidFill>
              <a:srgbClr val="327A87"/>
            </a:solidFill>
          </a:ln>
        </p:spPr>
        <p:txBody>
          <a:bodyPr wrap="none">
            <a:spAutoFit/>
          </a:bodyPr>
          <a:lstStyle/>
          <a:p>
            <a:pPr algn="ctr"/>
            <a:r>
              <a:rPr lang="de-DE" sz="2000" b="1" dirty="0">
                <a:latin typeface="Calibri" pitchFamily="34" charset="0"/>
                <a:cs typeface="Calibri" pitchFamily="34" charset="0"/>
              </a:rPr>
              <a:t>Medien sind Mittler im Lernprozess und dienen dazu, </a:t>
            </a:r>
          </a:p>
          <a:p>
            <a:pPr algn="ctr"/>
            <a:r>
              <a:rPr lang="de-DE" sz="2000" b="1" dirty="0">
                <a:latin typeface="Calibri" pitchFamily="34" charset="0"/>
                <a:cs typeface="Calibri" pitchFamily="34" charset="0"/>
              </a:rPr>
              <a:t>bestimmte kognitive Tätigkeiten zu </a:t>
            </a:r>
            <a:r>
              <a:rPr lang="de-DE" sz="2000" b="1" dirty="0" smtClean="0">
                <a:latin typeface="Calibri" pitchFamily="34" charset="0"/>
                <a:cs typeface="Calibri" pitchFamily="34" charset="0"/>
              </a:rPr>
              <a:t>unterstützen.</a:t>
            </a:r>
            <a:endParaRPr lang="de-DE" sz="2000" b="1" dirty="0">
              <a:latin typeface="Calibri" pitchFamily="34" charset="0"/>
              <a:cs typeface="Calibri" pitchFamily="34" charset="0"/>
            </a:endParaRPr>
          </a:p>
        </p:txBody>
      </p:sp>
    </p:spTree>
    <p:extLst>
      <p:ext uri="{BB962C8B-B14F-4D97-AF65-F5344CB8AC3E}">
        <p14:creationId xmlns:p14="http://schemas.microsoft.com/office/powerpoint/2010/main" val="678358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gtEl>
                                        <p:attrNameLst>
                                          <p:attrName>style.visibility</p:attrName>
                                        </p:attrNameLst>
                                      </p:cBhvr>
                                      <p:to>
                                        <p:strVal val="visible"/>
                                      </p:to>
                                    </p:set>
                                  </p:childTnLst>
                                </p:cTn>
                              </p:par>
                              <p:par>
                                <p:cTn id="31" presetID="1" presetClass="entr" presetSubtype="0" fill="hold" grpId="1" nodeType="with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animBg="1"/>
      <p:bldP spid="10" grpId="1" animBg="1"/>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Inhaltsplatzhalter 1"/>
          <p:cNvSpPr txBox="1">
            <a:spLocks/>
          </p:cNvSpPr>
          <p:nvPr/>
        </p:nvSpPr>
        <p:spPr bwMode="auto">
          <a:xfrm>
            <a:off x="4911725" y="2103438"/>
            <a:ext cx="4232275" cy="2189162"/>
          </a:xfrm>
          <a:prstGeom prst="rect">
            <a:avLst/>
          </a:prstGeom>
          <a:noFill/>
          <a:ln w="9525">
            <a:noFill/>
            <a:miter lim="800000"/>
            <a:headEnd/>
            <a:tailEnd/>
          </a:ln>
        </p:spPr>
        <p:txBody>
          <a:bodyPr vert="horz" wrap="square" lIns="90000" tIns="0" rIns="91440" bIns="45720" numCol="1" anchor="t" anchorCtr="0" compatLnSpc="1">
            <a:prstTxWarp prst="textNoShape">
              <a:avLst/>
            </a:prstTxWarp>
            <a:noAutofit/>
          </a:bodyPr>
          <a:lst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pPr marL="0" indent="0">
              <a:buFont typeface="Wingdings" charset="2"/>
              <a:buNone/>
            </a:pPr>
            <a:r>
              <a:rPr lang="de-DE" sz="2400" b="1" dirty="0">
                <a:latin typeface="Calibri" pitchFamily="34" charset="0"/>
                <a:cs typeface="Calibri" pitchFamily="34" charset="0"/>
              </a:rPr>
              <a:t>...  orientiert an Arbeitswelt  oder Wissenschaft:</a:t>
            </a:r>
          </a:p>
          <a:p>
            <a:pPr>
              <a:lnSpc>
                <a:spcPct val="110000"/>
              </a:lnSpc>
              <a:buClr>
                <a:srgbClr val="327A87"/>
              </a:buClr>
            </a:pPr>
            <a:r>
              <a:rPr lang="de-DE" dirty="0">
                <a:latin typeface="Calibri" pitchFamily="34" charset="0"/>
                <a:cs typeface="Calibri" pitchFamily="34" charset="0"/>
              </a:rPr>
              <a:t>Tabellenkalkulation  (z</a:t>
            </a:r>
            <a:r>
              <a:rPr lang="de-DE" dirty="0" smtClean="0">
                <a:latin typeface="Calibri" pitchFamily="34" charset="0"/>
                <a:cs typeface="Calibri" pitchFamily="34" charset="0"/>
              </a:rPr>
              <a:t>. B</a:t>
            </a:r>
            <a:r>
              <a:rPr lang="de-DE" dirty="0">
                <a:latin typeface="Calibri" pitchFamily="34" charset="0"/>
                <a:cs typeface="Calibri" pitchFamily="34" charset="0"/>
              </a:rPr>
              <a:t>. Excel)</a:t>
            </a:r>
          </a:p>
          <a:p>
            <a:pPr>
              <a:lnSpc>
                <a:spcPct val="110000"/>
              </a:lnSpc>
              <a:buClr>
                <a:srgbClr val="327A87"/>
              </a:buClr>
            </a:pPr>
            <a:r>
              <a:rPr lang="de-DE" dirty="0">
                <a:latin typeface="Calibri" pitchFamily="34" charset="0"/>
                <a:cs typeface="Calibri" pitchFamily="34" charset="0"/>
              </a:rPr>
              <a:t>„große CAS“ wie </a:t>
            </a:r>
            <a:r>
              <a:rPr lang="de-DE" dirty="0" err="1">
                <a:latin typeface="Calibri" pitchFamily="34" charset="0"/>
                <a:cs typeface="Calibri" pitchFamily="34" charset="0"/>
              </a:rPr>
              <a:t>Maple</a:t>
            </a:r>
            <a:r>
              <a:rPr lang="de-DE" dirty="0">
                <a:latin typeface="Calibri" pitchFamily="34" charset="0"/>
                <a:cs typeface="Calibri" pitchFamily="34" charset="0"/>
              </a:rPr>
              <a:t>, </a:t>
            </a:r>
            <a:r>
              <a:rPr lang="de-DE" dirty="0" err="1">
                <a:latin typeface="Calibri" pitchFamily="34" charset="0"/>
                <a:cs typeface="Calibri" pitchFamily="34" charset="0"/>
              </a:rPr>
              <a:t>mathematica</a:t>
            </a:r>
            <a:r>
              <a:rPr lang="de-DE" dirty="0">
                <a:latin typeface="Calibri" pitchFamily="34" charset="0"/>
                <a:cs typeface="Calibri" pitchFamily="34" charset="0"/>
              </a:rPr>
              <a:t>  </a:t>
            </a:r>
          </a:p>
          <a:p>
            <a:pPr>
              <a:lnSpc>
                <a:spcPct val="110000"/>
              </a:lnSpc>
              <a:buClr>
                <a:srgbClr val="327A87"/>
              </a:buClr>
            </a:pPr>
            <a:r>
              <a:rPr lang="de-DE" dirty="0">
                <a:latin typeface="Calibri" pitchFamily="34" charset="0"/>
                <a:cs typeface="Calibri" pitchFamily="34" charset="0"/>
              </a:rPr>
              <a:t>Statistiktools wie SPSS</a:t>
            </a:r>
          </a:p>
          <a:p>
            <a:pPr>
              <a:lnSpc>
                <a:spcPct val="110000"/>
              </a:lnSpc>
              <a:buClr>
                <a:srgbClr val="327A87"/>
              </a:buClr>
            </a:pPr>
            <a:r>
              <a:rPr lang="de-DE" dirty="0">
                <a:latin typeface="Calibri" pitchFamily="34" charset="0"/>
                <a:cs typeface="Calibri" pitchFamily="34" charset="0"/>
              </a:rPr>
              <a:t>Tools zur </a:t>
            </a:r>
            <a:r>
              <a:rPr lang="de-DE" kern="1200" dirty="0">
                <a:latin typeface="Calibri" pitchFamily="34" charset="0"/>
                <a:cs typeface="Calibri" pitchFamily="34" charset="0"/>
              </a:rPr>
              <a:t>Messwerterfassung</a:t>
            </a:r>
          </a:p>
        </p:txBody>
      </p:sp>
      <p:sp>
        <p:nvSpPr>
          <p:cNvPr id="18" name="Inhaltsplatzhalter 1"/>
          <p:cNvSpPr txBox="1">
            <a:spLocks/>
          </p:cNvSpPr>
          <p:nvPr/>
        </p:nvSpPr>
        <p:spPr>
          <a:xfrm>
            <a:off x="955980" y="2132856"/>
            <a:ext cx="3760035" cy="4032448"/>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2000" kern="1200">
                <a:solidFill>
                  <a:schemeClr val="accent6"/>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000" kern="1200">
                <a:solidFill>
                  <a:schemeClr val="accent6"/>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000" kern="1200">
                <a:solidFill>
                  <a:schemeClr val="accent6"/>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accent6"/>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accent6"/>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de-DE" sz="2400" b="1" dirty="0">
                <a:solidFill>
                  <a:schemeClr val="tx1"/>
                </a:solidFill>
                <a:latin typeface="Calibri" pitchFamily="34" charset="0"/>
                <a:cs typeface="Calibri" pitchFamily="34" charset="0"/>
              </a:rPr>
              <a:t>… didaktisch orientiert</a:t>
            </a:r>
          </a:p>
          <a:p>
            <a:pPr marL="342000">
              <a:lnSpc>
                <a:spcPct val="110000"/>
              </a:lnSpc>
              <a:spcBef>
                <a:spcPts val="576"/>
              </a:spcBef>
              <a:spcAft>
                <a:spcPts val="600"/>
              </a:spcAft>
              <a:buClr>
                <a:srgbClr val="327A87"/>
              </a:buClr>
              <a:buFont typeface="Wingdings" charset="2"/>
              <a:buChar char="§"/>
            </a:pPr>
            <a:r>
              <a:rPr lang="de-DE" dirty="0">
                <a:solidFill>
                  <a:schemeClr val="tx1"/>
                </a:solidFill>
                <a:latin typeface="Calibri" pitchFamily="34" charset="0"/>
                <a:cs typeface="Calibri" pitchFamily="34" charset="0"/>
              </a:rPr>
              <a:t>d</a:t>
            </a:r>
            <a:r>
              <a:rPr lang="de-DE" dirty="0" smtClean="0">
                <a:solidFill>
                  <a:schemeClr val="tx1"/>
                </a:solidFill>
                <a:latin typeface="Calibri" pitchFamily="34" charset="0"/>
                <a:cs typeface="Calibri" pitchFamily="34" charset="0"/>
              </a:rPr>
              <a:t>ynamische </a:t>
            </a:r>
            <a:r>
              <a:rPr lang="de-DE" dirty="0">
                <a:solidFill>
                  <a:schemeClr val="tx1"/>
                </a:solidFill>
                <a:latin typeface="Calibri" pitchFamily="34" charset="0"/>
                <a:cs typeface="Calibri" pitchFamily="34" charset="0"/>
              </a:rPr>
              <a:t>Geometriesoftware</a:t>
            </a:r>
          </a:p>
          <a:p>
            <a:pPr marL="342000">
              <a:lnSpc>
                <a:spcPct val="110000"/>
              </a:lnSpc>
              <a:spcBef>
                <a:spcPts val="576"/>
              </a:spcBef>
              <a:spcAft>
                <a:spcPts val="600"/>
              </a:spcAft>
              <a:buClr>
                <a:srgbClr val="327A87"/>
              </a:buClr>
              <a:buFont typeface="Wingdings" charset="2"/>
              <a:buChar char="§"/>
            </a:pPr>
            <a:r>
              <a:rPr lang="de-DE" dirty="0">
                <a:solidFill>
                  <a:schemeClr val="tx1"/>
                </a:solidFill>
                <a:latin typeface="Calibri" pitchFamily="34" charset="0"/>
                <a:cs typeface="Calibri" pitchFamily="34" charset="0"/>
              </a:rPr>
              <a:t>Funktionensoftware / </a:t>
            </a:r>
            <a:br>
              <a:rPr lang="de-DE" dirty="0">
                <a:solidFill>
                  <a:schemeClr val="tx1"/>
                </a:solidFill>
                <a:latin typeface="Calibri" pitchFamily="34" charset="0"/>
                <a:cs typeface="Calibri" pitchFamily="34" charset="0"/>
              </a:rPr>
            </a:br>
            <a:r>
              <a:rPr lang="de-DE" dirty="0">
                <a:solidFill>
                  <a:schemeClr val="tx1"/>
                </a:solidFill>
                <a:latin typeface="Calibri" pitchFamily="34" charset="0"/>
                <a:cs typeface="Calibri" pitchFamily="34" charset="0"/>
              </a:rPr>
              <a:t>„kleine CAS“ (z</a:t>
            </a:r>
            <a:r>
              <a:rPr lang="de-DE" dirty="0" smtClean="0">
                <a:solidFill>
                  <a:schemeClr val="tx1"/>
                </a:solidFill>
                <a:latin typeface="Calibri" pitchFamily="34" charset="0"/>
                <a:cs typeface="Calibri" pitchFamily="34" charset="0"/>
              </a:rPr>
              <a:t>. B</a:t>
            </a:r>
            <a:r>
              <a:rPr lang="de-DE" dirty="0">
                <a:solidFill>
                  <a:schemeClr val="tx1"/>
                </a:solidFill>
                <a:latin typeface="Calibri" pitchFamily="34" charset="0"/>
                <a:cs typeface="Calibri" pitchFamily="34" charset="0"/>
              </a:rPr>
              <a:t>. </a:t>
            </a:r>
            <a:r>
              <a:rPr lang="de-DE" dirty="0" err="1">
                <a:solidFill>
                  <a:schemeClr val="tx1"/>
                </a:solidFill>
                <a:latin typeface="Calibri" pitchFamily="34" charset="0"/>
                <a:cs typeface="Calibri" pitchFamily="34" charset="0"/>
              </a:rPr>
              <a:t>Derive</a:t>
            </a:r>
            <a:r>
              <a:rPr lang="de-DE" dirty="0">
                <a:solidFill>
                  <a:schemeClr val="tx1"/>
                </a:solidFill>
                <a:latin typeface="Calibri" pitchFamily="34" charset="0"/>
                <a:cs typeface="Calibri" pitchFamily="34" charset="0"/>
              </a:rPr>
              <a:t>) </a:t>
            </a:r>
          </a:p>
          <a:p>
            <a:pPr marL="342000">
              <a:lnSpc>
                <a:spcPct val="110000"/>
              </a:lnSpc>
              <a:spcBef>
                <a:spcPts val="576"/>
              </a:spcBef>
              <a:spcAft>
                <a:spcPts val="600"/>
              </a:spcAft>
              <a:buClr>
                <a:srgbClr val="327A87"/>
              </a:buClr>
              <a:buFont typeface="Wingdings" charset="2"/>
              <a:buChar char="§"/>
            </a:pPr>
            <a:r>
              <a:rPr lang="de-DE" dirty="0">
                <a:solidFill>
                  <a:schemeClr val="tx1"/>
                </a:solidFill>
                <a:latin typeface="Calibri" pitchFamily="34" charset="0"/>
                <a:cs typeface="Calibri" pitchFamily="34" charset="0"/>
              </a:rPr>
              <a:t>m</a:t>
            </a:r>
            <a:r>
              <a:rPr lang="de-DE" dirty="0" smtClean="0">
                <a:solidFill>
                  <a:schemeClr val="tx1"/>
                </a:solidFill>
                <a:latin typeface="Calibri" pitchFamily="34" charset="0"/>
                <a:cs typeface="Calibri" pitchFamily="34" charset="0"/>
              </a:rPr>
              <a:t>obile </a:t>
            </a:r>
            <a:r>
              <a:rPr lang="de-DE" dirty="0">
                <a:solidFill>
                  <a:schemeClr val="tx1"/>
                </a:solidFill>
                <a:latin typeface="Calibri" pitchFamily="34" charset="0"/>
                <a:cs typeface="Calibri" pitchFamily="34" charset="0"/>
              </a:rPr>
              <a:t>Handhelds für den Schulgebrauch</a:t>
            </a:r>
            <a:br>
              <a:rPr lang="de-DE" dirty="0">
                <a:solidFill>
                  <a:schemeClr val="tx1"/>
                </a:solidFill>
                <a:latin typeface="Calibri" pitchFamily="34" charset="0"/>
                <a:cs typeface="Calibri" pitchFamily="34" charset="0"/>
              </a:rPr>
            </a:br>
            <a:r>
              <a:rPr lang="de-DE" dirty="0">
                <a:solidFill>
                  <a:schemeClr val="tx1"/>
                </a:solidFill>
                <a:latin typeface="Calibri" pitchFamily="34" charset="0"/>
                <a:cs typeface="Calibri" pitchFamily="34" charset="0"/>
              </a:rPr>
              <a:t>(z</a:t>
            </a:r>
            <a:r>
              <a:rPr lang="de-DE" dirty="0" smtClean="0">
                <a:solidFill>
                  <a:schemeClr val="tx1"/>
                </a:solidFill>
                <a:latin typeface="Calibri" pitchFamily="34" charset="0"/>
                <a:cs typeface="Calibri" pitchFamily="34" charset="0"/>
              </a:rPr>
              <a:t>. B</a:t>
            </a:r>
            <a:r>
              <a:rPr lang="de-DE" dirty="0">
                <a:solidFill>
                  <a:schemeClr val="tx1"/>
                </a:solidFill>
                <a:latin typeface="Calibri" pitchFamily="34" charset="0"/>
                <a:cs typeface="Calibri" pitchFamily="34" charset="0"/>
              </a:rPr>
              <a:t>. TI-</a:t>
            </a:r>
            <a:r>
              <a:rPr lang="de-DE" dirty="0" err="1">
                <a:solidFill>
                  <a:schemeClr val="tx1"/>
                </a:solidFill>
                <a:latin typeface="Calibri" pitchFamily="34" charset="0"/>
                <a:cs typeface="Calibri" pitchFamily="34" charset="0"/>
              </a:rPr>
              <a:t>Nspire</a:t>
            </a:r>
            <a:r>
              <a:rPr lang="de-DE" dirty="0">
                <a:solidFill>
                  <a:schemeClr val="tx1"/>
                </a:solidFill>
                <a:latin typeface="Calibri" pitchFamily="34" charset="0"/>
                <a:cs typeface="Calibri" pitchFamily="34" charset="0"/>
              </a:rPr>
              <a:t>,  </a:t>
            </a:r>
            <a:r>
              <a:rPr lang="de-DE" dirty="0" err="1">
                <a:solidFill>
                  <a:schemeClr val="tx1"/>
                </a:solidFill>
                <a:latin typeface="Calibri" pitchFamily="34" charset="0"/>
                <a:cs typeface="Calibri" pitchFamily="34" charset="0"/>
              </a:rPr>
              <a:t>Classpad</a:t>
            </a:r>
            <a:r>
              <a:rPr lang="de-DE" dirty="0">
                <a:solidFill>
                  <a:schemeClr val="tx1"/>
                </a:solidFill>
                <a:latin typeface="Calibri" pitchFamily="34" charset="0"/>
                <a:cs typeface="Calibri" pitchFamily="34" charset="0"/>
              </a:rPr>
              <a:t>)</a:t>
            </a:r>
          </a:p>
          <a:p>
            <a:pPr marL="342000">
              <a:lnSpc>
                <a:spcPct val="110000"/>
              </a:lnSpc>
              <a:spcBef>
                <a:spcPts val="576"/>
              </a:spcBef>
              <a:spcAft>
                <a:spcPts val="600"/>
              </a:spcAft>
              <a:buClr>
                <a:srgbClr val="327A87"/>
              </a:buClr>
              <a:buFont typeface="Wingdings" charset="2"/>
              <a:buChar char="§"/>
            </a:pPr>
            <a:r>
              <a:rPr lang="de-DE" dirty="0" err="1">
                <a:solidFill>
                  <a:schemeClr val="tx1"/>
                </a:solidFill>
                <a:latin typeface="Calibri" pitchFamily="34" charset="0"/>
                <a:cs typeface="Calibri" pitchFamily="34" charset="0"/>
              </a:rPr>
              <a:t>Stochastiktools</a:t>
            </a:r>
            <a:r>
              <a:rPr lang="de-DE" dirty="0">
                <a:solidFill>
                  <a:schemeClr val="tx1"/>
                </a:solidFill>
                <a:latin typeface="Calibri" pitchFamily="34" charset="0"/>
                <a:cs typeface="Calibri" pitchFamily="34" charset="0"/>
              </a:rPr>
              <a:t> </a:t>
            </a:r>
            <a:br>
              <a:rPr lang="de-DE" dirty="0">
                <a:solidFill>
                  <a:schemeClr val="tx1"/>
                </a:solidFill>
                <a:latin typeface="Calibri" pitchFamily="34" charset="0"/>
                <a:cs typeface="Calibri" pitchFamily="34" charset="0"/>
              </a:rPr>
            </a:br>
            <a:r>
              <a:rPr lang="de-DE" dirty="0">
                <a:solidFill>
                  <a:schemeClr val="tx1"/>
                </a:solidFill>
                <a:latin typeface="Calibri" pitchFamily="34" charset="0"/>
                <a:cs typeface="Calibri" pitchFamily="34" charset="0"/>
              </a:rPr>
              <a:t>(z</a:t>
            </a:r>
            <a:r>
              <a:rPr lang="de-DE" dirty="0" smtClean="0">
                <a:solidFill>
                  <a:schemeClr val="tx1"/>
                </a:solidFill>
                <a:latin typeface="Calibri" pitchFamily="34" charset="0"/>
                <a:cs typeface="Calibri" pitchFamily="34" charset="0"/>
              </a:rPr>
              <a:t>. B. </a:t>
            </a:r>
            <a:r>
              <a:rPr lang="de-DE" dirty="0" err="1" smtClean="0">
                <a:solidFill>
                  <a:schemeClr val="tx1"/>
                </a:solidFill>
                <a:latin typeface="Calibri" pitchFamily="34" charset="0"/>
                <a:cs typeface="Calibri" pitchFamily="34" charset="0"/>
              </a:rPr>
              <a:t>Fathom</a:t>
            </a:r>
            <a:r>
              <a:rPr lang="de-DE" dirty="0">
                <a:solidFill>
                  <a:schemeClr val="tx1"/>
                </a:solidFill>
                <a:latin typeface="Calibri" pitchFamily="34" charset="0"/>
                <a:cs typeface="Calibri" pitchFamily="34" charset="0"/>
              </a:rPr>
              <a:t>, </a:t>
            </a:r>
            <a:r>
              <a:rPr lang="de-DE" dirty="0" err="1">
                <a:solidFill>
                  <a:schemeClr val="tx1"/>
                </a:solidFill>
                <a:latin typeface="Calibri" pitchFamily="34" charset="0"/>
                <a:cs typeface="Calibri" pitchFamily="34" charset="0"/>
              </a:rPr>
              <a:t>Tinkerplots</a:t>
            </a:r>
            <a:r>
              <a:rPr lang="de-DE" dirty="0">
                <a:solidFill>
                  <a:schemeClr val="tx1"/>
                </a:solidFill>
                <a:latin typeface="Calibri" pitchFamily="34" charset="0"/>
                <a:cs typeface="Calibri" pitchFamily="34" charset="0"/>
              </a:rPr>
              <a:t>)</a:t>
            </a:r>
          </a:p>
        </p:txBody>
      </p:sp>
      <p:sp>
        <p:nvSpPr>
          <p:cNvPr id="19" name="Text Box 5"/>
          <p:cNvSpPr txBox="1">
            <a:spLocks noChangeArrowheads="1"/>
          </p:cNvSpPr>
          <p:nvPr/>
        </p:nvSpPr>
        <p:spPr bwMode="auto">
          <a:xfrm>
            <a:off x="1835696" y="1676458"/>
            <a:ext cx="1618953"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Arial" charset="0"/>
                <a:ea typeface="ＭＳ Ｐゴシック" charset="0"/>
              </a:defRPr>
            </a:lvl1pPr>
            <a:lvl2pPr>
              <a:defRPr sz="28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000">
                <a:solidFill>
                  <a:schemeClr val="tx1"/>
                </a:solidFill>
                <a:latin typeface="Arial" charset="0"/>
                <a:ea typeface="ＭＳ Ｐゴシック" charset="0"/>
              </a:defRPr>
            </a:lvl4pPr>
            <a:lvl5pPr>
              <a:defRPr sz="2000">
                <a:solidFill>
                  <a:schemeClr val="tx1"/>
                </a:solidFill>
                <a:latin typeface="Arial" charset="0"/>
                <a:ea typeface="ＭＳ Ｐゴシック" charset="0"/>
              </a:defRPr>
            </a:lvl5pPr>
            <a:lvl6pPr eaLnBrk="0" fontAlgn="base" hangingPunct="0">
              <a:spcAft>
                <a:spcPct val="0"/>
              </a:spcAft>
              <a:buFont typeface="Arial" charset="0"/>
              <a:buChar char="»"/>
              <a:defRPr sz="2000">
                <a:solidFill>
                  <a:schemeClr val="tx1"/>
                </a:solidFill>
                <a:latin typeface="Arial" charset="0"/>
                <a:ea typeface="ＭＳ Ｐゴシック" charset="0"/>
              </a:defRPr>
            </a:lvl6pPr>
            <a:lvl7pPr eaLnBrk="0" fontAlgn="base" hangingPunct="0">
              <a:spcAft>
                <a:spcPct val="0"/>
              </a:spcAft>
              <a:buFont typeface="Arial" charset="0"/>
              <a:buChar char="»"/>
              <a:defRPr sz="2000">
                <a:solidFill>
                  <a:schemeClr val="tx1"/>
                </a:solidFill>
                <a:latin typeface="Arial" charset="0"/>
                <a:ea typeface="ＭＳ Ｐゴシック" charset="0"/>
              </a:defRPr>
            </a:lvl7pPr>
            <a:lvl8pPr eaLnBrk="0" fontAlgn="base" hangingPunct="0">
              <a:spcAft>
                <a:spcPct val="0"/>
              </a:spcAft>
              <a:buFont typeface="Arial" charset="0"/>
              <a:buChar char="»"/>
              <a:defRPr sz="2000">
                <a:solidFill>
                  <a:schemeClr val="tx1"/>
                </a:solidFill>
                <a:latin typeface="Arial" charset="0"/>
                <a:ea typeface="ＭＳ Ｐゴシック" charset="0"/>
              </a:defRPr>
            </a:lvl8pPr>
            <a:lvl9pPr eaLnBrk="0" fontAlgn="base" hangingPunct="0">
              <a:spcAft>
                <a:spcPct val="0"/>
              </a:spcAft>
              <a:buFont typeface="Arial" charset="0"/>
              <a:buChar char="»"/>
              <a:defRPr sz="2000">
                <a:solidFill>
                  <a:schemeClr val="tx1"/>
                </a:solidFill>
                <a:latin typeface="Arial" charset="0"/>
                <a:ea typeface="ＭＳ Ｐゴシック" charset="0"/>
              </a:defRPr>
            </a:lvl9pPr>
          </a:lstStyle>
          <a:p>
            <a:r>
              <a:rPr lang="de-DE" sz="2400" b="1">
                <a:latin typeface="Calibri" charset="0"/>
                <a:cs typeface="Calibri" charset="0"/>
              </a:rPr>
              <a:t>Werkzeuge</a:t>
            </a:r>
          </a:p>
        </p:txBody>
      </p:sp>
      <p:pic>
        <p:nvPicPr>
          <p:cNvPr id="20" name="Picture 23"/>
          <p:cNvPicPr>
            <a:picLocks noChangeAspect="1" noChangeArrowheads="1"/>
          </p:cNvPicPr>
          <p:nvPr/>
        </p:nvPicPr>
        <p:blipFill>
          <a:blip r:embed="rId5">
            <a:extLst>
              <a:ext uri="{28A0092B-C50C-407E-A947-70E740481C1C}">
                <a14:useLocalDpi xmlns:a14="http://schemas.microsoft.com/office/drawing/2010/main" val="0"/>
              </a:ext>
            </a:extLst>
          </a:blip>
          <a:srcRect l="29585" r="20163"/>
          <a:stretch>
            <a:fillRect/>
          </a:stretch>
        </p:blipFill>
        <p:spPr bwMode="auto">
          <a:xfrm rot="20823546">
            <a:off x="379414" y="1752656"/>
            <a:ext cx="646112" cy="1079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p:txBody>
          <a:bodyPr>
            <a:normAutofit fontScale="90000"/>
          </a:bodyPr>
          <a:lstStyle/>
          <a:p>
            <a:r>
              <a:rPr lang="de-DE" dirty="0"/>
              <a:t>Digitale Werkzeuge</a:t>
            </a:r>
          </a:p>
        </p:txBody>
      </p:sp>
      <p:sp>
        <p:nvSpPr>
          <p:cNvPr id="8" name="Rechteck 7"/>
          <p:cNvSpPr/>
          <p:nvPr/>
        </p:nvSpPr>
        <p:spPr>
          <a:xfrm>
            <a:off x="3159494" y="476672"/>
            <a:ext cx="5906105" cy="707886"/>
          </a:xfrm>
          <a:prstGeom prst="rect">
            <a:avLst/>
          </a:prstGeom>
          <a:ln w="25400">
            <a:solidFill>
              <a:srgbClr val="327A87"/>
            </a:solidFill>
          </a:ln>
        </p:spPr>
        <p:txBody>
          <a:bodyPr wrap="none">
            <a:spAutoFit/>
          </a:bodyPr>
          <a:lstStyle/>
          <a:p>
            <a:pPr algn="ctr"/>
            <a:r>
              <a:rPr lang="de-DE" sz="2000" b="1" dirty="0">
                <a:latin typeface="Calibri" pitchFamily="34" charset="0"/>
                <a:cs typeface="Calibri" pitchFamily="34" charset="0"/>
              </a:rPr>
              <a:t>Medien sind Mittler im Lernprozess und dienen dazu, </a:t>
            </a:r>
          </a:p>
          <a:p>
            <a:pPr algn="ctr"/>
            <a:r>
              <a:rPr lang="de-DE" sz="2000" b="1" dirty="0">
                <a:latin typeface="Calibri" pitchFamily="34" charset="0"/>
                <a:cs typeface="Calibri" pitchFamily="34" charset="0"/>
              </a:rPr>
              <a:t>bestimmte kognitive Tätigkeiten zu </a:t>
            </a:r>
            <a:r>
              <a:rPr lang="de-DE" sz="2000" b="1" dirty="0" smtClean="0">
                <a:latin typeface="Calibri" pitchFamily="34" charset="0"/>
                <a:cs typeface="Calibri" pitchFamily="34" charset="0"/>
              </a:rPr>
              <a:t>unterstützen.</a:t>
            </a:r>
            <a:endParaRPr lang="de-DE" sz="2000" b="1" dirty="0">
              <a:latin typeface="Calibri" pitchFamily="34" charset="0"/>
              <a:cs typeface="Calibri" pitchFamily="34" charset="0"/>
            </a:endParaRPr>
          </a:p>
        </p:txBody>
      </p:sp>
    </p:spTree>
    <p:extLst>
      <p:ext uri="{BB962C8B-B14F-4D97-AF65-F5344CB8AC3E}">
        <p14:creationId xmlns:p14="http://schemas.microsoft.com/office/powerpoint/2010/main" val="179367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
                                            <p:txEl>
                                              <p:pRg st="3" end="3"/>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18" grpId="0"/>
      <p:bldP spid="19" grpId="0"/>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3"/>
          <p:cNvSpPr>
            <a:spLocks noGrp="1"/>
          </p:cNvSpPr>
          <p:nvPr>
            <p:ph type="title"/>
          </p:nvPr>
        </p:nvSpPr>
        <p:spPr/>
        <p:txBody>
          <a:bodyPr>
            <a:normAutofit/>
          </a:bodyPr>
          <a:lstStyle/>
          <a:p>
            <a:r>
              <a:rPr lang="de-DE" sz="2500" dirty="0"/>
              <a:t>Potential digitaler Mathematikwerkzeuge</a:t>
            </a:r>
          </a:p>
        </p:txBody>
      </p:sp>
      <p:sp>
        <p:nvSpPr>
          <p:cNvPr id="9" name="Inhaltsplatzhalter 4"/>
          <p:cNvSpPr txBox="1">
            <a:spLocks/>
          </p:cNvSpPr>
          <p:nvPr/>
        </p:nvSpPr>
        <p:spPr>
          <a:xfrm>
            <a:off x="323528" y="1124744"/>
            <a:ext cx="8424936" cy="5400600"/>
          </a:xfrm>
          <a:prstGeom prst="rect">
            <a:avLst/>
          </a:prstGeom>
        </p:spPr>
        <p:txBody>
          <a:bodyPr>
            <a:normAutofit/>
          </a:bodyPr>
          <a:lst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r>
              <a:rPr lang="de-DE" b="1" dirty="0"/>
              <a:t>E</a:t>
            </a:r>
            <a:r>
              <a:rPr lang="de-DE" b="1" dirty="0" smtClean="0"/>
              <a:t>ntdecken</a:t>
            </a:r>
            <a:r>
              <a:rPr lang="de-DE" dirty="0" smtClean="0"/>
              <a:t> </a:t>
            </a:r>
            <a:r>
              <a:rPr lang="de-DE" dirty="0"/>
              <a:t>mathematischer Zusammenhänge, insbesondere durch interaktive Erkundungen beim Modellieren und </a:t>
            </a:r>
            <a:r>
              <a:rPr lang="de-DE" dirty="0" smtClean="0"/>
              <a:t>Problemlösen,</a:t>
            </a:r>
            <a:endParaRPr lang="de-DE" dirty="0"/>
          </a:p>
          <a:p>
            <a:r>
              <a:rPr lang="de-DE" dirty="0"/>
              <a:t>d</a:t>
            </a:r>
            <a:r>
              <a:rPr lang="de-DE" dirty="0" smtClean="0"/>
              <a:t>urch </a:t>
            </a:r>
            <a:r>
              <a:rPr lang="de-DE" b="1" dirty="0"/>
              <a:t>Verständnisförderung</a:t>
            </a:r>
            <a:r>
              <a:rPr lang="de-DE" dirty="0"/>
              <a:t> für mathematische Zusammenhänge, nicht zuletzt mittels vielfältiger </a:t>
            </a:r>
            <a:r>
              <a:rPr lang="de-DE" dirty="0" smtClean="0"/>
              <a:t>Darstellungsmöglichkeiten,</a:t>
            </a:r>
            <a:endParaRPr lang="de-DE" dirty="0"/>
          </a:p>
          <a:p>
            <a:r>
              <a:rPr lang="de-DE" dirty="0"/>
              <a:t>m</a:t>
            </a:r>
            <a:r>
              <a:rPr lang="de-DE" dirty="0" smtClean="0"/>
              <a:t>it </a:t>
            </a:r>
            <a:r>
              <a:rPr lang="de-DE" dirty="0"/>
              <a:t>der </a:t>
            </a:r>
            <a:r>
              <a:rPr lang="de-DE" b="1" dirty="0"/>
              <a:t>Reduktion</a:t>
            </a:r>
            <a:r>
              <a:rPr lang="de-DE" dirty="0"/>
              <a:t> schematischer Abläufe und der </a:t>
            </a:r>
            <a:r>
              <a:rPr lang="de-DE" b="1" dirty="0"/>
              <a:t>Verarbeitung größerer Datenmengen</a:t>
            </a:r>
            <a:r>
              <a:rPr lang="de-DE" dirty="0"/>
              <a:t>,</a:t>
            </a:r>
          </a:p>
          <a:p>
            <a:r>
              <a:rPr lang="de-DE" dirty="0"/>
              <a:t>durch die Unterstützung individueller Präferenzen und Zugänge beim Bearbeiten von Aufgaben einschließlich der reflektierten Nutzung von </a:t>
            </a:r>
            <a:r>
              <a:rPr lang="de-DE" b="1" dirty="0"/>
              <a:t>Kontrollmöglichkeiten</a:t>
            </a:r>
            <a:r>
              <a:rPr lang="de-DE" dirty="0"/>
              <a:t>.</a:t>
            </a:r>
          </a:p>
          <a:p>
            <a:pPr marL="0" indent="0" algn="r">
              <a:buFont typeface="Wingdings" charset="2"/>
              <a:buNone/>
            </a:pPr>
            <a:r>
              <a:rPr lang="de-DE" sz="1800" dirty="0"/>
              <a:t>(Bildungsstandards allg. Hochschulreife)</a:t>
            </a:r>
          </a:p>
        </p:txBody>
      </p:sp>
    </p:spTree>
    <p:extLst>
      <p:ext uri="{BB962C8B-B14F-4D97-AF65-F5344CB8AC3E}">
        <p14:creationId xmlns:p14="http://schemas.microsoft.com/office/powerpoint/2010/main" val="17024862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eck 5"/>
          <p:cNvSpPr/>
          <p:nvPr/>
        </p:nvSpPr>
        <p:spPr>
          <a:xfrm>
            <a:off x="7455557" y="4448145"/>
            <a:ext cx="1035861" cy="276999"/>
          </a:xfrm>
          <a:prstGeom prst="rect">
            <a:avLst/>
          </a:prstGeom>
        </p:spPr>
        <p:txBody>
          <a:bodyPr wrap="none">
            <a:spAutoFit/>
          </a:bodyPr>
          <a:lstStyle/>
          <a:p>
            <a:pPr algn="just">
              <a:defRPr/>
            </a:pPr>
            <a:r>
              <a:rPr lang="de-DE" sz="1200" dirty="0">
                <a:ea typeface="Arial" charset="0"/>
                <a:cs typeface="Arial" charset="0"/>
              </a:rPr>
              <a:t>(Henn 2004)</a:t>
            </a:r>
          </a:p>
        </p:txBody>
      </p:sp>
      <p:pic>
        <p:nvPicPr>
          <p:cNvPr id="7" name="Grafik 5" descr="Experiment Graph_a.tif">
            <a:hlinkClick r:id="rId3" action="ppaction://hlinkfile"/>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4027884" y="1556792"/>
            <a:ext cx="4000500" cy="2500313"/>
          </a:xfrm>
          <a:prstGeom prst="rect">
            <a:avLst/>
          </a:prstGeom>
          <a:noFill/>
          <a:ln w="9525">
            <a:noFill/>
            <a:miter lim="800000"/>
            <a:headEnd/>
            <a:tailEnd/>
          </a:ln>
        </p:spPr>
      </p:pic>
      <p:sp>
        <p:nvSpPr>
          <p:cNvPr id="10" name="Titel 3"/>
          <p:cNvSpPr>
            <a:spLocks noGrp="1"/>
          </p:cNvSpPr>
          <p:nvPr>
            <p:ph type="title"/>
          </p:nvPr>
        </p:nvSpPr>
        <p:spPr/>
        <p:txBody>
          <a:bodyPr>
            <a:normAutofit/>
          </a:bodyPr>
          <a:lstStyle/>
          <a:p>
            <a:r>
              <a:rPr lang="de-DE" sz="2500" dirty="0"/>
              <a:t>Entdecken</a:t>
            </a:r>
          </a:p>
        </p:txBody>
      </p:sp>
      <p:sp>
        <p:nvSpPr>
          <p:cNvPr id="8" name="Rechteck 7"/>
          <p:cNvSpPr/>
          <p:nvPr/>
        </p:nvSpPr>
        <p:spPr bwMode="auto">
          <a:xfrm>
            <a:off x="-286257" y="980728"/>
            <a:ext cx="3706128" cy="3905250"/>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indent="-342900" algn="ctr">
              <a:buFont typeface="Arial" charset="0"/>
              <a:buChar char="•"/>
            </a:pPr>
            <a:endParaRPr lang="en-GB" sz="2000" dirty="0">
              <a:latin typeface="Calibri" panose="020F0502020204030204" pitchFamily="34" charset="0"/>
            </a:endParaRPr>
          </a:p>
        </p:txBody>
      </p:sp>
      <p:sp>
        <p:nvSpPr>
          <p:cNvPr id="2" name="Textfeld 1"/>
          <p:cNvSpPr txBox="1"/>
          <p:nvPr/>
        </p:nvSpPr>
        <p:spPr>
          <a:xfrm>
            <a:off x="323528" y="1340768"/>
            <a:ext cx="3096343" cy="3276536"/>
          </a:xfrm>
          <a:prstGeom prst="rect">
            <a:avLst/>
          </a:prstGeom>
          <a:noFill/>
        </p:spPr>
        <p:txBody>
          <a:bodyPr wrap="square" rtlCol="0">
            <a:spAutoFit/>
          </a:bodyPr>
          <a:lstStyle/>
          <a:p>
            <a:r>
              <a:rPr lang="de-DE" sz="2000" dirty="0">
                <a:latin typeface="Calibri"/>
                <a:cs typeface="Calibri"/>
              </a:rPr>
              <a:t>f sei eine ganzrationale Funktion 3. Grades mit den Nullstellen 2, 4 und 5. Zeichne den Graphen von f und die Tangente an den Graphen von f im Punkt </a:t>
            </a:r>
            <a:br>
              <a:rPr lang="de-DE" sz="2000" dirty="0">
                <a:latin typeface="Calibri"/>
                <a:cs typeface="Calibri"/>
              </a:rPr>
            </a:br>
            <a:r>
              <a:rPr lang="de-DE" sz="2000" dirty="0">
                <a:latin typeface="Calibri"/>
                <a:cs typeface="Calibri"/>
              </a:rPr>
              <a:t>(3|f(3)). </a:t>
            </a:r>
            <a:br>
              <a:rPr lang="de-DE" sz="2000" dirty="0">
                <a:latin typeface="Calibri"/>
                <a:cs typeface="Calibri"/>
              </a:rPr>
            </a:br>
            <a:r>
              <a:rPr lang="de-DE" sz="2000" dirty="0">
                <a:latin typeface="Calibri"/>
                <a:cs typeface="Calibri"/>
              </a:rPr>
              <a:t>Stelle eine Vermutung auf und überprüfe sie in anderen Fällen.</a:t>
            </a:r>
            <a:endParaRPr lang="de-DE" sz="2000" dirty="0">
              <a:latin typeface="Calibri" panose="020F0502020204030204" pitchFamily="34" charset="0"/>
            </a:endParaRPr>
          </a:p>
        </p:txBody>
      </p:sp>
      <p:grpSp>
        <p:nvGrpSpPr>
          <p:cNvPr id="4" name="Gruppierung 3"/>
          <p:cNvGrpSpPr/>
          <p:nvPr/>
        </p:nvGrpSpPr>
        <p:grpSpPr>
          <a:xfrm>
            <a:off x="-286257" y="4941168"/>
            <a:ext cx="9381931" cy="1567358"/>
            <a:chOff x="-286257" y="4885978"/>
            <a:chExt cx="9381931" cy="1567358"/>
          </a:xfrm>
        </p:grpSpPr>
        <p:sp>
          <p:nvSpPr>
            <p:cNvPr id="3" name="Textfeld 2"/>
            <p:cNvSpPr txBox="1"/>
            <p:nvPr/>
          </p:nvSpPr>
          <p:spPr>
            <a:xfrm>
              <a:off x="-23682" y="5013176"/>
              <a:ext cx="9119356" cy="1323439"/>
            </a:xfrm>
            <a:prstGeom prst="rect">
              <a:avLst/>
            </a:prstGeom>
            <a:noFill/>
          </p:spPr>
          <p:txBody>
            <a:bodyPr wrap="none" rtlCol="0">
              <a:spAutoFit/>
            </a:bodyPr>
            <a:lstStyle/>
            <a:p>
              <a:pPr marL="342900"/>
              <a:r>
                <a:rPr lang="de-DE" sz="2000" dirty="0" smtClean="0">
                  <a:latin typeface="Calibri" charset="0"/>
                  <a:ea typeface="Calibri" charset="0"/>
                  <a:cs typeface="Calibri" charset="0"/>
                </a:rPr>
                <a:t>Welches Potential </a:t>
              </a:r>
              <a:r>
                <a:rPr lang="de-DE" sz="2000" dirty="0">
                  <a:latin typeface="Calibri" charset="0"/>
                  <a:ea typeface="Calibri" charset="0"/>
                  <a:cs typeface="Calibri" charset="0"/>
                </a:rPr>
                <a:t>steckt in dieser Aufgabe? Konkretisieren Sie dazu </a:t>
              </a:r>
              <a:r>
                <a:rPr lang="de-DE" sz="2000" dirty="0" smtClean="0">
                  <a:latin typeface="Calibri" charset="0"/>
                  <a:ea typeface="Calibri" charset="0"/>
                  <a:cs typeface="Calibri" charset="0"/>
                </a:rPr>
                <a:t>z. B</a:t>
              </a:r>
              <a:r>
                <a:rPr lang="de-DE" sz="2000" dirty="0">
                  <a:latin typeface="Calibri" charset="0"/>
                  <a:ea typeface="Calibri" charset="0"/>
                  <a:cs typeface="Calibri" charset="0"/>
                </a:rPr>
                <a:t>.</a:t>
              </a:r>
              <a:r>
                <a:rPr lang="de-DE" sz="2000" dirty="0" smtClean="0">
                  <a:latin typeface="Calibri" charset="0"/>
                  <a:ea typeface="Calibri" charset="0"/>
                  <a:cs typeface="Calibri" charset="0"/>
                </a:rPr>
                <a:t>:</a:t>
              </a:r>
            </a:p>
            <a:p>
              <a:pPr marL="628650" indent="-285750">
                <a:buClr>
                  <a:schemeClr val="tx2"/>
                </a:buClr>
                <a:buFont typeface="Wingdings" charset="2"/>
                <a:buChar char="§"/>
              </a:pPr>
              <a:r>
                <a:rPr lang="de-DE" sz="2000" dirty="0" smtClean="0">
                  <a:latin typeface="Calibri" charset="0"/>
                  <a:ea typeface="Calibri" charset="0"/>
                  <a:cs typeface="Calibri" charset="0"/>
                </a:rPr>
                <a:t>die </a:t>
              </a:r>
              <a:r>
                <a:rPr lang="de-DE" sz="2000" dirty="0">
                  <a:latin typeface="Calibri" charset="0"/>
                  <a:ea typeface="Calibri" charset="0"/>
                  <a:cs typeface="Calibri" charset="0"/>
                </a:rPr>
                <a:t>kognitiven Aktivitäten, die angeregt werden können (</a:t>
              </a:r>
              <a:r>
                <a:rPr lang="de-DE" sz="2000" b="1" dirty="0">
                  <a:latin typeface="Calibri" charset="0"/>
                  <a:ea typeface="Calibri" charset="0"/>
                  <a:cs typeface="Calibri" charset="0"/>
                </a:rPr>
                <a:t>kognitive Aktivierung</a:t>
              </a:r>
              <a:r>
                <a:rPr lang="de-DE" sz="2000" dirty="0">
                  <a:latin typeface="Calibri" charset="0"/>
                  <a:ea typeface="Calibri" charset="0"/>
                  <a:cs typeface="Calibri" charset="0"/>
                </a:rPr>
                <a:t>) </a:t>
              </a:r>
              <a:endParaRPr lang="de-DE" sz="2000" dirty="0" smtClean="0">
                <a:latin typeface="Calibri" charset="0"/>
                <a:ea typeface="Calibri" charset="0"/>
                <a:cs typeface="Calibri" charset="0"/>
              </a:endParaRPr>
            </a:p>
            <a:p>
              <a:pPr marL="628650" indent="-285750">
                <a:buClr>
                  <a:schemeClr val="tx2"/>
                </a:buClr>
                <a:buFont typeface="Wingdings" charset="2"/>
                <a:buChar char="§"/>
              </a:pPr>
              <a:r>
                <a:rPr lang="de-DE" sz="2000" dirty="0" smtClean="0">
                  <a:latin typeface="Calibri" charset="0"/>
                  <a:ea typeface="Calibri" charset="0"/>
                  <a:cs typeface="Calibri" charset="0"/>
                </a:rPr>
                <a:t>verschiedene </a:t>
              </a:r>
              <a:r>
                <a:rPr lang="de-DE" sz="2000" dirty="0">
                  <a:latin typeface="Calibri" charset="0"/>
                  <a:ea typeface="Calibri" charset="0"/>
                  <a:cs typeface="Calibri" charset="0"/>
                </a:rPr>
                <a:t>zu erwartende Lösungsniveaus (</a:t>
              </a:r>
              <a:r>
                <a:rPr lang="de-DE" sz="2000" b="1" dirty="0">
                  <a:latin typeface="Calibri" charset="0"/>
                  <a:ea typeface="Calibri" charset="0"/>
                  <a:cs typeface="Calibri" charset="0"/>
                </a:rPr>
                <a:t>Differenzierungspotenzial</a:t>
              </a:r>
              <a:r>
                <a:rPr lang="de-DE" sz="2000" dirty="0">
                  <a:latin typeface="Calibri" charset="0"/>
                  <a:ea typeface="Calibri" charset="0"/>
                  <a:cs typeface="Calibri" charset="0"/>
                </a:rPr>
                <a:t>).</a:t>
              </a:r>
            </a:p>
            <a:p>
              <a:pPr marL="342900"/>
              <a:r>
                <a:rPr lang="de-DE" sz="2000" dirty="0">
                  <a:latin typeface="Calibri" charset="0"/>
                  <a:ea typeface="Calibri" charset="0"/>
                  <a:cs typeface="Calibri" charset="0"/>
                </a:rPr>
                <a:t>Welche Schwierigkeiten erwarten Sie bei dieser Aufgabe? </a:t>
              </a:r>
            </a:p>
          </p:txBody>
        </p:sp>
        <p:sp>
          <p:nvSpPr>
            <p:cNvPr id="9" name="Rechteck 8"/>
            <p:cNvSpPr/>
            <p:nvPr/>
          </p:nvSpPr>
          <p:spPr bwMode="auto">
            <a:xfrm>
              <a:off x="-286257" y="4885978"/>
              <a:ext cx="9250745" cy="1567358"/>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solidFill>
                  <a:schemeClr val="accent2"/>
                </a:solidFill>
                <a:latin typeface="Calibri" panose="020F0502020204030204" pitchFamily="34" charset="0"/>
              </a:endParaRPr>
            </a:p>
          </p:txBody>
        </p:sp>
      </p:grpSp>
    </p:spTree>
    <p:extLst>
      <p:ext uri="{BB962C8B-B14F-4D97-AF65-F5344CB8AC3E}">
        <p14:creationId xmlns:p14="http://schemas.microsoft.com/office/powerpoint/2010/main" val="613837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38791" b="23413"/>
          <a:stretch/>
        </p:blipFill>
        <p:spPr bwMode="auto">
          <a:xfrm>
            <a:off x="1917000" y="1692236"/>
            <a:ext cx="5529852" cy="4284000"/>
          </a:xfrm>
          <a:prstGeom prst="rect">
            <a:avLst/>
          </a:prstGeom>
          <a:noFill/>
          <a:ln w="9525">
            <a:solidFill>
              <a:srgbClr val="327A87"/>
            </a:solidFill>
            <a:miter lim="800000"/>
            <a:headEnd/>
            <a:tailEnd/>
          </a:ln>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Titel 3"/>
          <p:cNvSpPr>
            <a:spLocks noGrp="1"/>
          </p:cNvSpPr>
          <p:nvPr>
            <p:ph type="title"/>
          </p:nvPr>
        </p:nvSpPr>
        <p:spPr/>
        <p:txBody>
          <a:bodyPr>
            <a:normAutofit/>
          </a:bodyPr>
          <a:lstStyle/>
          <a:p>
            <a:r>
              <a:rPr lang="de-DE" sz="2500" dirty="0"/>
              <a:t>Verständnisförderung</a:t>
            </a:r>
          </a:p>
        </p:txBody>
      </p:sp>
    </p:spTree>
    <p:extLst>
      <p:ext uri="{BB962C8B-B14F-4D97-AF65-F5344CB8AC3E}">
        <p14:creationId xmlns:p14="http://schemas.microsoft.com/office/powerpoint/2010/main" val="2526155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normAutofit/>
          </a:bodyPr>
          <a:lstStyle/>
          <a:p>
            <a:r>
              <a:rPr lang="de-DE" sz="2500" dirty="0"/>
              <a:t>Verständnisförderung</a:t>
            </a:r>
          </a:p>
        </p:txBody>
      </p:sp>
      <p:pic>
        <p:nvPicPr>
          <p:cNvPr id="5" name="Grafik 3" descr="interview.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99591" y="1700808"/>
            <a:ext cx="6001519" cy="21240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b="42725"/>
          <a:stretch>
            <a:fillRect/>
          </a:stretch>
        </p:blipFill>
        <p:spPr bwMode="auto">
          <a:xfrm>
            <a:off x="250825" y="4050328"/>
            <a:ext cx="4997450" cy="21605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62000" y="3107066"/>
            <a:ext cx="3455987" cy="26082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Textfeld 7"/>
          <p:cNvSpPr txBox="1">
            <a:spLocks noChangeArrowheads="1"/>
          </p:cNvSpPr>
          <p:nvPr/>
        </p:nvSpPr>
        <p:spPr bwMode="auto">
          <a:xfrm>
            <a:off x="5940300" y="5868560"/>
            <a:ext cx="3456236"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9050">
                <a:solidFill>
                  <a:srgbClr val="000000"/>
                </a:solidFill>
                <a:miter lim="800000"/>
                <a:headEnd/>
                <a:tailEnd/>
              </a14:hiddenLine>
            </a:ext>
          </a:extLst>
        </p:spPr>
        <p:txBody>
          <a:bodyPr wrap="square">
            <a:spAutoFit/>
          </a:bodyPr>
          <a:lstStyle>
            <a:lvl1pPr marL="180975" indent="-180975"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Aft>
                <a:spcPts val="900"/>
              </a:spcAft>
            </a:pPr>
            <a:r>
              <a:rPr lang="en-US" sz="1200" dirty="0">
                <a:ea typeface="Arial" charset="0"/>
                <a:cs typeface="Arial" charset="0"/>
              </a:rPr>
              <a:t> (Kieran und </a:t>
            </a:r>
            <a:r>
              <a:rPr lang="en-US" sz="1200" dirty="0" err="1">
                <a:ea typeface="Arial" charset="0"/>
                <a:cs typeface="Arial" charset="0"/>
              </a:rPr>
              <a:t>Yerushalmy</a:t>
            </a:r>
            <a:r>
              <a:rPr lang="en-US" sz="1200" dirty="0">
                <a:ea typeface="Arial" charset="0"/>
                <a:cs typeface="Arial" charset="0"/>
              </a:rPr>
              <a:t> 2004; </a:t>
            </a:r>
            <a:r>
              <a:rPr lang="en-US" sz="1200" dirty="0" err="1">
                <a:ea typeface="Arial" charset="0"/>
                <a:cs typeface="Arial" charset="0"/>
              </a:rPr>
              <a:t>Barzel</a:t>
            </a:r>
            <a:r>
              <a:rPr lang="en-US" sz="1200" dirty="0">
                <a:ea typeface="Arial" charset="0"/>
                <a:cs typeface="Arial" charset="0"/>
              </a:rPr>
              <a:t> 2012)</a:t>
            </a:r>
            <a:endParaRPr lang="de-DE" sz="1200" dirty="0">
              <a:ea typeface="Arial" charset="0"/>
              <a:cs typeface="Arial" charset="0"/>
            </a:endParaRPr>
          </a:p>
        </p:txBody>
      </p:sp>
    </p:spTree>
    <p:extLst>
      <p:ext uri="{BB962C8B-B14F-4D97-AF65-F5344CB8AC3E}">
        <p14:creationId xmlns:p14="http://schemas.microsoft.com/office/powerpoint/2010/main" val="134261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heme/theme1.xml><?xml version="1.0" encoding="utf-8"?>
<a:theme xmlns:a="http://schemas.openxmlformats.org/drawingml/2006/main" name="Folien_DZLM_122016">
  <a:themeElements>
    <a:clrScheme name="">
      <a:dk1>
        <a:srgbClr val="000000"/>
      </a:dk1>
      <a:lt1>
        <a:srgbClr val="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327A86"/>
      </a:hlink>
      <a:folHlink>
        <a:srgbClr val="327A86"/>
      </a:folHlink>
    </a:clrScheme>
    <a:fontScheme name="Leere Prä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a:defRPr sz="2000" dirty="0">
            <a:latin typeface="Calibri" panose="020F0502020204030204" pitchFamily="34" charset="0"/>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Juni2015 _Präsentation_Vorlage.potx" id="{4403B78A-53FD-4E46-8F0C-8727F1696680}" vid="{EE17F2D2-6447-4ED2-A9F9-03F57224F0B6}"/>
    </a:ext>
  </a:extLst>
</a:theme>
</file>

<file path=ppt/theme/theme2.xml><?xml version="1.0" encoding="utf-8"?>
<a:theme xmlns:a="http://schemas.openxmlformats.org/drawingml/2006/main" name="FortbildnerFolien">
  <a:themeElements>
    <a:clrScheme name="Benutzerdefiniert 3">
      <a:dk1>
        <a:srgbClr val="000000"/>
      </a:dk1>
      <a:lt1>
        <a:srgbClr val="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327A86"/>
      </a:hlink>
      <a:folHlink>
        <a:srgbClr val="327A86"/>
      </a:folHlink>
    </a:clrScheme>
    <a:fontScheme name="Leere Prä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a:defRPr sz="2000" dirty="0">
            <a:latin typeface="Calibri" panose="020F0502020204030204" pitchFamily="34" charset="0"/>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Juni2015 _Präsentation_Vorlage.potx" id="{4403B78A-53FD-4E46-8F0C-8727F1696680}" vid="{EE17F2D2-6447-4ED2-A9F9-03F57224F0B6}"/>
    </a:ext>
  </a:extLst>
</a:theme>
</file>

<file path=ppt/theme/theme3.xml><?xml version="1.0" encoding="utf-8"?>
<a:theme xmlns:a="http://schemas.openxmlformats.org/drawingml/2006/main" name="Office-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Folien_DZLM_122016_0</Template>
  <TotalTime>0</TotalTime>
  <Words>2530</Words>
  <Application>Microsoft Macintosh PowerPoint</Application>
  <PresentationFormat>Bildschirmpräsentation (4:3)</PresentationFormat>
  <Paragraphs>355</Paragraphs>
  <Slides>35</Slides>
  <Notes>35</Notes>
  <HiddenSlides>1</HiddenSlides>
  <MMClips>0</MMClips>
  <ScaleCrop>false</ScaleCrop>
  <HeadingPairs>
    <vt:vector size="8" baseType="variant">
      <vt:variant>
        <vt:lpstr>Verwendete Schriftarten</vt:lpstr>
      </vt:variant>
      <vt:variant>
        <vt:i4>6</vt:i4>
      </vt:variant>
      <vt:variant>
        <vt:lpstr>Design</vt:lpstr>
      </vt:variant>
      <vt:variant>
        <vt:i4>2</vt:i4>
      </vt:variant>
      <vt:variant>
        <vt:lpstr>Verknüpfungen</vt:lpstr>
      </vt:variant>
      <vt:variant>
        <vt:i4>1</vt:i4>
      </vt:variant>
      <vt:variant>
        <vt:lpstr>Folientitel</vt:lpstr>
      </vt:variant>
      <vt:variant>
        <vt:i4>35</vt:i4>
      </vt:variant>
    </vt:vector>
  </HeadingPairs>
  <TitlesOfParts>
    <vt:vector size="44" baseType="lpstr">
      <vt:lpstr>Calibri</vt:lpstr>
      <vt:lpstr>ＭＳ Ｐゴシック</vt:lpstr>
      <vt:lpstr>Osaka</vt:lpstr>
      <vt:lpstr>Times New Roman</vt:lpstr>
      <vt:lpstr>Wingdings</vt:lpstr>
      <vt:lpstr>Arial</vt:lpstr>
      <vt:lpstr>Folien_DZLM_122016</vt:lpstr>
      <vt:lpstr>FortbildnerFolien</vt:lpstr>
      <vt:lpstr>//Users/florianschacht_tudo/Documents/Wiss/Tagungen/2014_Abistandards_PADERBORN_dzlm/Aktivitäten/!OLE_LINK1</vt:lpstr>
      <vt:lpstr>Lehren und Lernen  mit digitalen Werkzeugen (DigWerk)</vt:lpstr>
      <vt:lpstr>Baustein 2 | Aufgaben Aufgaben mit digitalen Werkzeugen  mit dem Schwerpunkt auf Modellierungsaufgaben in Analysis  </vt:lpstr>
      <vt:lpstr>Gliederung</vt:lpstr>
      <vt:lpstr>Digitale Werkzeuge</vt:lpstr>
      <vt:lpstr>Digitale Werkzeuge</vt:lpstr>
      <vt:lpstr>Potential digitaler Mathematikwerkzeuge</vt:lpstr>
      <vt:lpstr>Entdecken</vt:lpstr>
      <vt:lpstr>Verständnisförderung</vt:lpstr>
      <vt:lpstr>Verständnisförderung</vt:lpstr>
      <vt:lpstr>Verständnisförderung mittels vielfältiger Darstellungen</vt:lpstr>
      <vt:lpstr>Reduktion schematischer Abläufe</vt:lpstr>
      <vt:lpstr>Verarbeitung größerer Datenmengen</vt:lpstr>
      <vt:lpstr>Kontrollmöglichkeiten</vt:lpstr>
      <vt:lpstr>Kontrollmöglichkeiten (graphisch)</vt:lpstr>
      <vt:lpstr>Kontrollmöglichkeiten (algebraisch)</vt:lpstr>
      <vt:lpstr>Kontrollmöglichkeiten (numerisch)</vt:lpstr>
      <vt:lpstr>PowerPoint-Präsentation</vt:lpstr>
      <vt:lpstr>Arbeitsauftrag</vt:lpstr>
      <vt:lpstr>Gliederung</vt:lpstr>
      <vt:lpstr>Experiment vs. traditioneller Unterricht?</vt:lpstr>
      <vt:lpstr>Experiment vs. traditioneller Unterricht?</vt:lpstr>
      <vt:lpstr>Messwerterfassung mit TI-Nspire™ </vt:lpstr>
      <vt:lpstr>Messwerterfassung mit TI-Nspire™ </vt:lpstr>
      <vt:lpstr>Messwerterfassung mit Casio</vt:lpstr>
      <vt:lpstr>Messwerterfassung mit Casio</vt:lpstr>
      <vt:lpstr>Gliederung</vt:lpstr>
      <vt:lpstr>Arbeitsauftrag</vt:lpstr>
      <vt:lpstr> Stochastik: Arbeiten mit realen Daten  Genetisches Entwickeln der Begriffe </vt:lpstr>
      <vt:lpstr>Einordnung</vt:lpstr>
      <vt:lpstr>Simulation mit dem GTR/CAS</vt:lpstr>
      <vt:lpstr>Erkundungen am GTR/CAS</vt:lpstr>
      <vt:lpstr>Gliederung</vt:lpstr>
      <vt:lpstr>Ausblick – Baustein 4</vt:lpstr>
      <vt:lpstr>Ausblick – Baustein 4</vt:lpstr>
      <vt:lpstr>Hinweise zu den Lizenzbedingungen</vt:lpstr>
    </vt:vector>
  </TitlesOfParts>
  <Company>Microsoft</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Peter Pancakes</dc:creator>
  <cp:lastModifiedBy>Ein Microsoft Office-Anwender</cp:lastModifiedBy>
  <cp:revision>144</cp:revision>
  <cp:lastPrinted>2017-02-24T09:34:34Z</cp:lastPrinted>
  <dcterms:created xsi:type="dcterms:W3CDTF">2017-02-22T15:31:12Z</dcterms:created>
  <dcterms:modified xsi:type="dcterms:W3CDTF">2017-06-07T08:22:25Z</dcterms:modified>
</cp:coreProperties>
</file>